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0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12" r:id="rId12"/>
    <p:sldId id="305" r:id="rId13"/>
    <p:sldId id="306" r:id="rId14"/>
    <p:sldId id="307" r:id="rId15"/>
    <p:sldId id="308" r:id="rId16"/>
    <p:sldId id="309" r:id="rId17"/>
    <p:sldId id="288" r:id="rId18"/>
    <p:sldId id="290" r:id="rId19"/>
    <p:sldId id="291" r:id="rId20"/>
    <p:sldId id="292" r:id="rId21"/>
    <p:sldId id="294" r:id="rId22"/>
    <p:sldId id="293" r:id="rId23"/>
    <p:sldId id="310" r:id="rId24"/>
    <p:sldId id="311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157"/>
    <a:srgbClr val="FF2B36"/>
    <a:srgbClr val="CCFFD7"/>
    <a:srgbClr val="ADFFBA"/>
    <a:srgbClr val="FF3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8148" autoAdjust="0"/>
  </p:normalViewPr>
  <p:slideViewPr>
    <p:cSldViewPr snapToGrid="0" snapToObjects="1">
      <p:cViewPr varScale="1">
        <p:scale>
          <a:sx n="115" d="100"/>
          <a:sy n="115" d="100"/>
        </p:scale>
        <p:origin x="7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C7660-7C27-7241-8FCD-7EEA25A9566B}" type="datetime1">
              <a:rPr lang="fr-FR" smtClean="0"/>
              <a:t>08/06/2018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D7915-EACE-7949-BE2B-0258F6217E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516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EE48F-7BBB-274A-B21A-8A0CF3D27BD6}" type="datetime1">
              <a:rPr lang="fr-FR" smtClean="0"/>
              <a:t>08/06/2018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B022-FCD4-8146-81CF-E6B7B746C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162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8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3250124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 smtClean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36CA564F-FD4B-AE40-B362-26C83C39EC1B}" type="datetime1">
              <a:rPr lang="fr-FR" smtClean="0"/>
              <a:t>08/06/2018</a:t>
            </a:fld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 smtClean="0"/>
              <a:t>Chapitre 1 | Titre du chapitre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846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73373655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 smtClean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Espace réservé pour une image 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39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  <a:endParaRPr lang="fr-FR" dirty="0"/>
          </a:p>
        </p:txBody>
      </p:sp>
      <p:sp>
        <p:nvSpPr>
          <p:cNvPr id="14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EE87ECEB-DF1A-E942-AE39-E89741CADED4}" type="datetime1">
              <a:rPr lang="fr-FR" smtClean="0"/>
              <a:t>08/06/2018</a:t>
            </a:fld>
            <a:endParaRPr lang="fr-FR" dirty="0"/>
          </a:p>
        </p:txBody>
      </p:sp>
      <p:sp>
        <p:nvSpPr>
          <p:cNvPr id="15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1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 smtClean="0"/>
              <a:t>Chapitre 1 | Titre du chapitre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537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5693209"/>
              </p:ext>
            </p:extLst>
          </p:nvPr>
        </p:nvGraphicFramePr>
        <p:xfrm>
          <a:off x="1" y="6055594"/>
          <a:ext cx="9149291" cy="801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 smtClean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Espace réservé pour une image  4"/>
          <p:cNvSpPr>
            <a:spLocks noGrp="1"/>
          </p:cNvSpPr>
          <p:nvPr>
            <p:ph type="pic" sz="quarter" idx="16" hasCustomPrompt="1"/>
          </p:nvPr>
        </p:nvSpPr>
        <p:spPr>
          <a:xfrm>
            <a:off x="4673600" y="0"/>
            <a:ext cx="4470399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  <a:endParaRPr lang="fr-FR" dirty="0"/>
          </a:p>
        </p:txBody>
      </p:sp>
      <p:sp>
        <p:nvSpPr>
          <p:cNvPr id="16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8578F23D-8C3D-EB4E-863A-D8D1FABCEE85}" type="datetime1">
              <a:rPr lang="fr-FR" smtClean="0"/>
              <a:t>08/06/2018</a:t>
            </a:fld>
            <a:endParaRPr lang="fr-FR" dirty="0"/>
          </a:p>
        </p:txBody>
      </p:sp>
      <p:sp>
        <p:nvSpPr>
          <p:cNvPr id="17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18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1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22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 smtClean="0"/>
              <a:t>Chapitre 1 | Titre du chapitre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69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54548656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 smtClean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Espace réservé pour une image  4"/>
          <p:cNvSpPr>
            <a:spLocks noGrp="1"/>
          </p:cNvSpPr>
          <p:nvPr>
            <p:ph type="pic" sz="quarter" idx="18" hasCustomPrompt="1"/>
          </p:nvPr>
        </p:nvSpPr>
        <p:spPr>
          <a:xfrm>
            <a:off x="5479142" y="0"/>
            <a:ext cx="3664857" cy="631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 baseline="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  <a:endParaRPr lang="fr-FR" dirty="0"/>
          </a:p>
        </p:txBody>
      </p:sp>
      <p:sp>
        <p:nvSpPr>
          <p:cNvPr id="15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B5354F1C-0113-5545-9375-ADA688F519FE}" type="datetime1">
              <a:rPr lang="fr-FR" smtClean="0"/>
              <a:t>08/06/2018</a:t>
            </a:fld>
            <a:endParaRPr lang="fr-FR" dirty="0"/>
          </a:p>
        </p:txBody>
      </p:sp>
      <p:sp>
        <p:nvSpPr>
          <p:cNvPr id="16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17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 smtClean="0"/>
              <a:t>Chapitre 1 | Titre du chapitre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6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6352802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 smtClean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Espace réservé pour une image  10"/>
          <p:cNvSpPr>
            <a:spLocks noGrp="1"/>
          </p:cNvSpPr>
          <p:nvPr>
            <p:ph type="pic" sz="quarter" idx="14" hasCustomPrompt="1"/>
          </p:nvPr>
        </p:nvSpPr>
        <p:spPr>
          <a:xfrm>
            <a:off x="900067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3" hasCustomPrompt="1"/>
          </p:nvPr>
        </p:nvSpPr>
        <p:spPr>
          <a:xfrm>
            <a:off x="4873625" y="2298700"/>
            <a:ext cx="3529013" cy="3468688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8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0FE1F4B9-F936-CA47-9606-A5AA56433AA5}" type="datetime1">
              <a:rPr lang="fr-FR" smtClean="0"/>
              <a:t>08/06/2018</a:t>
            </a:fld>
            <a:endParaRPr lang="fr-FR" dirty="0"/>
          </a:p>
        </p:txBody>
      </p:sp>
      <p:sp>
        <p:nvSpPr>
          <p:cNvPr id="19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20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23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 smtClean="0"/>
              <a:t>Chapitre 1 | Titre du chapitre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40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au 1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4587499"/>
              </p:ext>
            </p:extLst>
          </p:nvPr>
        </p:nvGraphicFramePr>
        <p:xfrm>
          <a:off x="1" y="6055594"/>
          <a:ext cx="9149291" cy="801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4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299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72000" marR="72000" marT="0" marB="504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87">
                <a:tc>
                  <a:txBody>
                    <a:bodyPr/>
                    <a:lstStyle/>
                    <a:p>
                      <a:pPr algn="l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latin typeface="Unistra A"/>
                          <a:cs typeface="Unistra A"/>
                        </a:rPr>
                        <a:t>Université</a:t>
                      </a:r>
                      <a:r>
                        <a:rPr lang="fr-FR" sz="1400" dirty="0" smtClean="0">
                          <a:latin typeface="Unistra A"/>
                          <a:cs typeface="Unistra A"/>
                        </a:rPr>
                        <a:t> de Strasbourg</a:t>
                      </a:r>
                      <a:endParaRPr lang="fr-FR" sz="1400" dirty="0"/>
                    </a:p>
                  </a:txBody>
                  <a:tcPr marL="72000" marR="0" marT="720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>
                    <a:lnL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87">
                <a:tc gridSpan="12">
                  <a:txBody>
                    <a:bodyPr/>
                    <a:lstStyle/>
                    <a:p>
                      <a:pPr algn="ctr"/>
                      <a:endParaRPr lang="fr-FR" sz="1400" dirty="0">
                        <a:latin typeface="Unistra A"/>
                        <a:cs typeface="Unistra A"/>
                      </a:endParaRPr>
                    </a:p>
                  </a:txBody>
                  <a:tcPr marL="0" marR="0" marT="0" marB="504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Espace réservé pour une image  12"/>
          <p:cNvSpPr>
            <a:spLocks noGrp="1"/>
          </p:cNvSpPr>
          <p:nvPr>
            <p:ph type="pic" sz="quarter" idx="13" hasCustomPrompt="1"/>
          </p:nvPr>
        </p:nvSpPr>
        <p:spPr>
          <a:xfrm>
            <a:off x="887413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4" hasCustomPrompt="1"/>
          </p:nvPr>
        </p:nvSpPr>
        <p:spPr>
          <a:xfrm>
            <a:off x="3504482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5" name="Espace réservé pour une image  12"/>
          <p:cNvSpPr>
            <a:spLocks noGrp="1"/>
          </p:cNvSpPr>
          <p:nvPr>
            <p:ph type="pic" sz="quarter" idx="15" hasCustomPrompt="1"/>
          </p:nvPr>
        </p:nvSpPr>
        <p:spPr>
          <a:xfrm>
            <a:off x="6116994" y="3733800"/>
            <a:ext cx="2146300" cy="2108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 smtClean="0"/>
              <a:t>Faites glissez une image </a:t>
            </a:r>
            <a:br>
              <a:rPr lang="fr-FR" dirty="0" smtClean="0"/>
            </a:br>
            <a:r>
              <a:rPr lang="fr-FR" dirty="0" smtClean="0"/>
              <a:t>ou cliquez sur l’icône pour choisir une image</a:t>
            </a:r>
          </a:p>
          <a:p>
            <a:endParaRPr lang="fr-FR" dirty="0"/>
          </a:p>
        </p:txBody>
      </p:sp>
      <p:sp>
        <p:nvSpPr>
          <p:cNvPr id="19" name="Espace réservé de la date 23"/>
          <p:cNvSpPr>
            <a:spLocks noGrp="1"/>
          </p:cNvSpPr>
          <p:nvPr>
            <p:ph type="dt" sz="half" idx="10"/>
          </p:nvPr>
        </p:nvSpPr>
        <p:spPr>
          <a:xfrm>
            <a:off x="598324" y="6294655"/>
            <a:ext cx="1013600" cy="274324"/>
          </a:xfrm>
        </p:spPr>
        <p:txBody>
          <a:bodyPr/>
          <a:lstStyle/>
          <a:p>
            <a:fld id="{AB939607-240D-104E-8261-B9CE49D55817}" type="datetime1">
              <a:rPr lang="fr-FR" smtClean="0"/>
              <a:t>08/06/2018</a:t>
            </a:fld>
            <a:endParaRPr lang="fr-FR" dirty="0"/>
          </a:p>
        </p:txBody>
      </p:sp>
      <p:sp>
        <p:nvSpPr>
          <p:cNvPr id="20" name="Espace réservé du pied de page 24"/>
          <p:cNvSpPr>
            <a:spLocks noGrp="1"/>
          </p:cNvSpPr>
          <p:nvPr>
            <p:ph type="ftr" sz="quarter" idx="11"/>
          </p:nvPr>
        </p:nvSpPr>
        <p:spPr>
          <a:xfrm>
            <a:off x="1752600" y="6294655"/>
            <a:ext cx="5410200" cy="274324"/>
          </a:xfrm>
        </p:spPr>
        <p:txBody>
          <a:bodyPr/>
          <a:lstStyle/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21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0" y="6294655"/>
            <a:ext cx="555020" cy="274324"/>
          </a:xfrm>
        </p:spPr>
        <p:txBody>
          <a:bodyPr/>
          <a:lstStyle/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789551" y="496625"/>
            <a:ext cx="7372698" cy="65228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aseline="0">
                <a:latin typeface="Unistra A"/>
                <a:cs typeface="Unistra A"/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789550" y="249945"/>
            <a:ext cx="3621625" cy="3010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fr-FR" dirty="0" smtClean="0"/>
              <a:t>Chapitre 1 | Titre du chapitre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699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598323" y="6289830"/>
            <a:ext cx="1197763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  <a:latin typeface="Unistra A"/>
                <a:cs typeface="Unistra A"/>
              </a:defRPr>
            </a:lvl1pPr>
          </a:lstStyle>
          <a:p>
            <a:fld id="{76CC4CC1-3FA2-334E-82D5-BD32A86BAB37}" type="datetime1">
              <a:rPr lang="fr-FR" smtClean="0"/>
              <a:t>08/06/2018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47402" y="6289830"/>
            <a:ext cx="5247135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Unistra A"/>
                <a:cs typeface="Unistra A"/>
              </a:defRPr>
            </a:lvl1pPr>
          </a:lstStyle>
          <a:p>
            <a:r>
              <a:rPr lang="fr-FR" smtClean="0"/>
              <a:t>Cliquez ici pour modifier le titre de votre présentation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289830"/>
            <a:ext cx="55502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  <a:latin typeface="Unistra A"/>
                <a:cs typeface="Unistra A"/>
              </a:defRPr>
            </a:lvl1pPr>
          </a:lstStyle>
          <a:p>
            <a:fld id="{2CEFAB9C-9D20-B149-B69D-443DC4350F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903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kern="1200" baseline="0">
          <a:solidFill>
            <a:schemeClr val="tx1"/>
          </a:solidFill>
          <a:latin typeface="Unistra A"/>
          <a:ea typeface="+mj-ea"/>
          <a:cs typeface="Unistra 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Unistra A"/>
          <a:ea typeface="+mn-ea"/>
          <a:cs typeface="Unistra 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Unistra A"/>
          <a:ea typeface="+mn-ea"/>
          <a:cs typeface="Unistra A"/>
        </a:defRPr>
      </a:lvl2pPr>
      <a:lvl3pPr marL="1143000" indent="-228600" algn="l" defTabSz="457200" rtl="0" eaLnBrk="1" latinLnBrk="0" hangingPunct="1">
        <a:spcBef>
          <a:spcPct val="20000"/>
        </a:spcBef>
        <a:buSzPct val="35000"/>
        <a:buFont typeface="Wingdings" charset="2"/>
        <a:buChar char="u"/>
        <a:defRPr sz="2400" kern="1200">
          <a:solidFill>
            <a:schemeClr val="tx1"/>
          </a:solidFill>
          <a:latin typeface="Unistra A"/>
          <a:ea typeface="+mn-ea"/>
          <a:cs typeface="Unistra 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Unistra A"/>
          <a:ea typeface="+mn-ea"/>
          <a:cs typeface="Unistra 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Unistra A"/>
          <a:ea typeface="+mn-ea"/>
          <a:cs typeface="Unistra 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pt.fr/fr/doc/Theorique/index.html" TargetMode="External"/><Relationship Id="rId2" Type="http://schemas.openxmlformats.org/officeDocument/2006/relationships/hyperlink" Target="https://www.wapt.fr/fr/doc/CreationPaquets/dev-composition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.tranquil.it/sphinxdocs/source/setuphelpers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82600" y="865535"/>
            <a:ext cx="7846225" cy="421653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000000"/>
                </a:solidFill>
                <a:latin typeface="Brill Bold Italic"/>
                <a:cs typeface="Brill Bold Italic"/>
              </a:rPr>
              <a:t>WAPT</a:t>
            </a:r>
            <a:br>
              <a:rPr lang="fr-FR" sz="8800" dirty="0">
                <a:solidFill>
                  <a:srgbClr val="000000"/>
                </a:solidFill>
                <a:latin typeface="Brill Bold Italic"/>
                <a:cs typeface="Brill Bold Italic"/>
              </a:rPr>
            </a:br>
            <a:r>
              <a:rPr lang="fr-FR" sz="6000" dirty="0">
                <a:solidFill>
                  <a:srgbClr val="000000"/>
                </a:solidFill>
                <a:latin typeface="Brill Bold Italic"/>
                <a:cs typeface="Brill Bold Italic"/>
              </a:rPr>
              <a:t>Déploiement</a:t>
            </a:r>
          </a:p>
          <a:p>
            <a:r>
              <a:rPr lang="fr-FR" sz="6000" dirty="0">
                <a:solidFill>
                  <a:srgbClr val="000000"/>
                </a:solidFill>
                <a:latin typeface="Brill Bold Italic"/>
                <a:cs typeface="Brill Bold Italic"/>
              </a:rPr>
              <a:t>d’applications </a:t>
            </a:r>
          </a:p>
          <a:p>
            <a:r>
              <a:rPr lang="fr-FR" sz="6000" dirty="0">
                <a:solidFill>
                  <a:srgbClr val="000000"/>
                </a:solidFill>
                <a:latin typeface="Brill Bold Italic"/>
                <a:cs typeface="Brill Bold Italic"/>
              </a:rPr>
              <a:t>sous Windows</a:t>
            </a:r>
            <a:endParaRPr lang="fr-FR" sz="6000" dirty="0">
              <a:solidFill>
                <a:srgbClr val="000000"/>
              </a:solidFill>
              <a:latin typeface="Brill Roman"/>
              <a:cs typeface="Brill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2295" y="5139342"/>
            <a:ext cx="3985735" cy="811367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000000"/>
            </a:solidFill>
          </a:ln>
        </p:spPr>
        <p:txBody>
          <a:bodyPr wrap="none" lIns="144000" tIns="0" rIns="144000" bIns="72000" rtlCol="0">
            <a:spAutoFit/>
          </a:bodyPr>
          <a:lstStyle/>
          <a:p>
            <a:r>
              <a:rPr lang="fr-FR" sz="2400" dirty="0" smtClean="0">
                <a:latin typeface="Unistra A"/>
                <a:cs typeface="Unistra A"/>
              </a:rPr>
              <a:t>Ludovic Four (DR10 CNRS/Pharma)</a:t>
            </a:r>
          </a:p>
          <a:p>
            <a:r>
              <a:rPr lang="fr-FR" sz="2400" dirty="0" smtClean="0">
                <a:latin typeface="Unistra A"/>
                <a:cs typeface="Unistra A"/>
              </a:rPr>
              <a:t>Fabien Muller (IPCMS)</a:t>
            </a:r>
            <a:endParaRPr lang="fr-FR" sz="2400" dirty="0">
              <a:latin typeface="Unistra A"/>
              <a:cs typeface="Unistra A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2295" y="6023412"/>
            <a:ext cx="8228058" cy="442035"/>
          </a:xfrm>
          <a:prstGeom prst="rect">
            <a:avLst/>
          </a:prstGeom>
          <a:noFill/>
          <a:ln w="6350" cmpd="sng">
            <a:noFill/>
          </a:ln>
        </p:spPr>
        <p:txBody>
          <a:bodyPr wrap="square" lIns="0" tIns="0" rIns="0" bIns="72000" rtlCol="0">
            <a:spAutoFit/>
          </a:bodyPr>
          <a:lstStyle/>
          <a:p>
            <a:pPr>
              <a:defRPr/>
            </a:pPr>
            <a:r>
              <a:rPr lang="fr-FR" sz="2400" dirty="0" smtClean="0">
                <a:latin typeface="Unistra A"/>
                <a:cs typeface="Unistra A"/>
              </a:rPr>
              <a:t>Groupe </a:t>
            </a:r>
            <a:r>
              <a:rPr lang="fr-FR" sz="2400" b="1" dirty="0" smtClean="0">
                <a:latin typeface="Unistra A"/>
                <a:cs typeface="Unistra A"/>
              </a:rPr>
              <a:t>X/</a:t>
            </a:r>
            <a:r>
              <a:rPr lang="fr-FR" sz="2400" b="1" dirty="0" err="1" smtClean="0">
                <a:latin typeface="Unistra A"/>
                <a:cs typeface="Unistra A"/>
              </a:rPr>
              <a:t>Stra</a:t>
            </a:r>
            <a:r>
              <a:rPr lang="fr-FR" sz="2400" dirty="0" smtClean="0">
                <a:latin typeface="Unistra A"/>
                <a:cs typeface="Unistra A"/>
              </a:rPr>
              <a:t> 11 Juin 2018</a:t>
            </a:r>
            <a:endParaRPr lang="fr-FR" sz="2400" dirty="0">
              <a:latin typeface="Unistra A"/>
              <a:cs typeface="Unistra A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95" y="1"/>
            <a:ext cx="2942704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64" y="2884246"/>
            <a:ext cx="1859195" cy="6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17" y="1214521"/>
            <a:ext cx="82869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Paquets logiciels : installations silencieuses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Exécution de scripts (</a:t>
            </a:r>
            <a:r>
              <a:rPr lang="fr-FR" sz="2800" dirty="0" err="1" smtClean="0">
                <a:latin typeface="Brill Roman"/>
                <a:cs typeface="Brill Roman"/>
              </a:rPr>
              <a:t>powershell</a:t>
            </a:r>
            <a:r>
              <a:rPr lang="fr-FR" sz="2800" dirty="0" smtClean="0">
                <a:latin typeface="Brill Roman"/>
                <a:cs typeface="Brill Roman"/>
              </a:rPr>
              <a:t>, </a:t>
            </a:r>
            <a:r>
              <a:rPr lang="fr-FR" sz="2800" dirty="0" err="1" smtClean="0">
                <a:latin typeface="Brill Roman"/>
                <a:cs typeface="Brill Roman"/>
              </a:rPr>
              <a:t>vbs</a:t>
            </a:r>
            <a:r>
              <a:rPr lang="fr-FR" sz="2800" dirty="0" smtClean="0">
                <a:latin typeface="Brill Roman"/>
                <a:cs typeface="Brill Roman"/>
              </a:rPr>
              <a:t>, </a:t>
            </a:r>
            <a:r>
              <a:rPr lang="fr-FR" sz="2800" dirty="0" err="1" smtClean="0">
                <a:latin typeface="Brill Roman"/>
                <a:cs typeface="Brill Roman"/>
              </a:rPr>
              <a:t>wsh</a:t>
            </a:r>
            <a:r>
              <a:rPr lang="fr-FR" sz="2800" dirty="0" smtClean="0">
                <a:latin typeface="Brill Roman"/>
                <a:cs typeface="Brill Roman"/>
              </a:rPr>
              <a:t>, batch)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Interaction avec l’environnement </a:t>
            </a:r>
            <a:r>
              <a:rPr lang="fr-FR" sz="2800" dirty="0" smtClean="0">
                <a:latin typeface="Brill Roman"/>
                <a:cs typeface="Brill Roman"/>
              </a:rPr>
              <a:t>utilisateur </a:t>
            </a:r>
            <a:endParaRPr lang="fr-FR" sz="28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Manipulations de base de registre </a:t>
            </a:r>
            <a:endParaRPr lang="fr-FR" sz="28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 smtClean="0">
                <a:latin typeface="Brill Roman"/>
                <a:cs typeface="Brill Roman"/>
              </a:rPr>
              <a:t>Language</a:t>
            </a:r>
            <a:r>
              <a:rPr lang="fr-FR" sz="2800" dirty="0" smtClean="0">
                <a:latin typeface="Brill Roman"/>
                <a:cs typeface="Brill Roman"/>
              </a:rPr>
              <a:t> de script natif : Python + bibliothèque de fonctions « </a:t>
            </a:r>
            <a:r>
              <a:rPr lang="fr-FR" sz="2800" dirty="0" err="1" smtClean="0">
                <a:latin typeface="Brill Roman"/>
                <a:cs typeface="Brill Roman"/>
              </a:rPr>
              <a:t>wapt</a:t>
            </a:r>
            <a:r>
              <a:rPr lang="fr-FR" sz="2800" dirty="0" smtClean="0">
                <a:latin typeface="Brill Roman"/>
                <a:cs typeface="Brill Roman"/>
              </a:rPr>
              <a:t> » (</a:t>
            </a:r>
            <a:r>
              <a:rPr lang="fr-FR" sz="2800" dirty="0" smtClean="0">
                <a:latin typeface="Brill Roman"/>
                <a:cs typeface="Brill Roman"/>
              </a:rPr>
              <a:t>setup-</a:t>
            </a:r>
            <a:r>
              <a:rPr lang="fr-FR" sz="2800" dirty="0" err="1" smtClean="0">
                <a:latin typeface="Brill Roman"/>
                <a:cs typeface="Brill Roman"/>
              </a:rPr>
              <a:t>helpers</a:t>
            </a:r>
            <a:r>
              <a:rPr lang="fr-FR" sz="2800" dirty="0" smtClean="0">
                <a:latin typeface="Brill Roman"/>
                <a:cs typeface="Brill Roman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Renforce la sécurité( dépôt maitrisé) </a:t>
            </a:r>
            <a:endParaRPr lang="fr-FR" sz="2800" dirty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 smtClean="0"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5095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/>
              <a:t>WAPT : du déploiement de logiciels, mais pas que …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Présentation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72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5095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/>
              <a:t>WAPT : </a:t>
            </a:r>
            <a:r>
              <a:rPr lang="fr-FR" dirty="0" smtClean="0"/>
              <a:t>Gestion de groupes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Présentation</a:t>
            </a:r>
            <a:endParaRPr lang="fr-FR" dirty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44" y="2045786"/>
            <a:ext cx="729013" cy="71844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42013" y="1676454"/>
            <a:ext cx="128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PC </a:t>
            </a:r>
            <a:r>
              <a:rPr lang="fr-FR" dirty="0" err="1" smtClean="0"/>
              <a:t>Lab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46" y="2022129"/>
            <a:ext cx="729013" cy="71844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60546" y="1673529"/>
            <a:ext cx="128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PC Dev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576507" y="3204386"/>
            <a:ext cx="128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grp</a:t>
            </a:r>
            <a:r>
              <a:rPr lang="fr-FR" dirty="0" smtClean="0"/>
              <a:t>-office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16" y="2081760"/>
            <a:ext cx="601210" cy="59918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215168" y="1668755"/>
            <a:ext cx="128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Nomade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09" y="3594954"/>
            <a:ext cx="859069" cy="85270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96" y="3570296"/>
            <a:ext cx="859069" cy="85270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072659" y="3203837"/>
            <a:ext cx="9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grp-dev</a:t>
            </a:r>
            <a:endParaRPr lang="fr-FR" dirty="0" smtClean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80" y="3541820"/>
            <a:ext cx="859069" cy="852706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3161367" y="4716232"/>
            <a:ext cx="1221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MSoffice</a:t>
            </a:r>
            <a:endParaRPr lang="fr-FR" sz="1600" dirty="0" smtClean="0"/>
          </a:p>
        </p:txBody>
      </p:sp>
      <p:cxnSp>
        <p:nvCxnSpPr>
          <p:cNvPr id="60" name="Connecteur droit avec flèche 59"/>
          <p:cNvCxnSpPr>
            <a:stCxn id="8" idx="2"/>
            <a:endCxn id="59" idx="0"/>
          </p:cNvCxnSpPr>
          <p:nvPr/>
        </p:nvCxnSpPr>
        <p:spPr>
          <a:xfrm flipH="1">
            <a:off x="3772288" y="4447660"/>
            <a:ext cx="400856" cy="268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7350861" y="3196637"/>
            <a:ext cx="11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grp</a:t>
            </a:r>
            <a:r>
              <a:rPr lang="fr-FR" dirty="0" smtClean="0"/>
              <a:t>-laptop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3924393" y="4715791"/>
            <a:ext cx="1221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Zotero</a:t>
            </a:r>
            <a:endParaRPr lang="fr-FR" sz="1600" dirty="0" smtClean="0"/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94" y="5004139"/>
            <a:ext cx="561499" cy="557340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00" y="5004425"/>
            <a:ext cx="561499" cy="557340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30" y="5004139"/>
            <a:ext cx="561499" cy="557340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4583076" y="4712964"/>
            <a:ext cx="1221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seafile</a:t>
            </a:r>
            <a:endParaRPr lang="fr-FR" sz="1600" dirty="0" smtClean="0"/>
          </a:p>
        </p:txBody>
      </p:sp>
      <p:cxnSp>
        <p:nvCxnSpPr>
          <p:cNvPr id="97" name="Connecteur droit avec flèche 96"/>
          <p:cNvCxnSpPr>
            <a:stCxn id="8" idx="2"/>
          </p:cNvCxnSpPr>
          <p:nvPr/>
        </p:nvCxnSpPr>
        <p:spPr>
          <a:xfrm>
            <a:off x="4173144" y="4447660"/>
            <a:ext cx="90539" cy="299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>
            <a:stCxn id="8" idx="2"/>
          </p:cNvCxnSpPr>
          <p:nvPr/>
        </p:nvCxnSpPr>
        <p:spPr>
          <a:xfrm>
            <a:off x="4173144" y="4447660"/>
            <a:ext cx="710713" cy="299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3" name="Image 1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9" y="5004139"/>
            <a:ext cx="561499" cy="557340"/>
          </a:xfrm>
          <a:prstGeom prst="rect">
            <a:avLst/>
          </a:prstGeom>
        </p:spPr>
      </p:pic>
      <p:sp>
        <p:nvSpPr>
          <p:cNvPr id="114" name="ZoneTexte 113"/>
          <p:cNvSpPr txBox="1"/>
          <p:nvPr/>
        </p:nvSpPr>
        <p:spPr>
          <a:xfrm>
            <a:off x="792141" y="4712369"/>
            <a:ext cx="1221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python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1610227" y="4712810"/>
            <a:ext cx="1221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appdevs</a:t>
            </a:r>
            <a:endParaRPr lang="fr-FR" sz="1600" dirty="0" smtClean="0"/>
          </a:p>
        </p:txBody>
      </p:sp>
      <p:pic>
        <p:nvPicPr>
          <p:cNvPr id="116" name="Imag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43" y="5004139"/>
            <a:ext cx="561499" cy="557340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65" y="5004425"/>
            <a:ext cx="561499" cy="557340"/>
          </a:xfrm>
          <a:prstGeom prst="rect">
            <a:avLst/>
          </a:prstGeom>
        </p:spPr>
      </p:pic>
      <p:sp>
        <p:nvSpPr>
          <p:cNvPr id="121" name="ZoneTexte 120"/>
          <p:cNvSpPr txBox="1"/>
          <p:nvPr/>
        </p:nvSpPr>
        <p:spPr>
          <a:xfrm>
            <a:off x="7203730" y="4712964"/>
            <a:ext cx="1449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Laptop-</a:t>
            </a:r>
            <a:r>
              <a:rPr lang="fr-FR" sz="1600" dirty="0" err="1" smtClean="0"/>
              <a:t>Privacy</a:t>
            </a:r>
            <a:endParaRPr lang="fr-FR" sz="1600" dirty="0" smtClean="0"/>
          </a:p>
        </p:txBody>
      </p:sp>
      <p:pic>
        <p:nvPicPr>
          <p:cNvPr id="122" name="Imag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94" y="3689503"/>
            <a:ext cx="561499" cy="557340"/>
          </a:xfrm>
          <a:prstGeom prst="rect">
            <a:avLst/>
          </a:prstGeom>
        </p:spPr>
      </p:pic>
      <p:sp>
        <p:nvSpPr>
          <p:cNvPr id="123" name="ZoneTexte 122"/>
          <p:cNvSpPr txBox="1"/>
          <p:nvPr/>
        </p:nvSpPr>
        <p:spPr>
          <a:xfrm>
            <a:off x="5632518" y="3389052"/>
            <a:ext cx="1007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FusionInv</a:t>
            </a:r>
            <a:endParaRPr lang="fr-FR" sz="1600" dirty="0" smtClean="0"/>
          </a:p>
        </p:txBody>
      </p:sp>
      <p:cxnSp>
        <p:nvCxnSpPr>
          <p:cNvPr id="125" name="Connecteur droit avec flèche 124"/>
          <p:cNvCxnSpPr>
            <a:stCxn id="7" idx="2"/>
            <a:endCxn id="14" idx="0"/>
          </p:cNvCxnSpPr>
          <p:nvPr/>
        </p:nvCxnSpPr>
        <p:spPr>
          <a:xfrm flipH="1">
            <a:off x="4218413" y="2680946"/>
            <a:ext cx="2589308" cy="523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>
            <a:stCxn id="31" idx="1"/>
            <a:endCxn id="122" idx="3"/>
          </p:cNvCxnSpPr>
          <p:nvPr/>
        </p:nvCxnSpPr>
        <p:spPr>
          <a:xfrm flipH="1">
            <a:off x="6425193" y="3968173"/>
            <a:ext cx="10737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>
            <a:stCxn id="31" idx="2"/>
            <a:endCxn id="121" idx="0"/>
          </p:cNvCxnSpPr>
          <p:nvPr/>
        </p:nvCxnSpPr>
        <p:spPr>
          <a:xfrm>
            <a:off x="7928515" y="4394526"/>
            <a:ext cx="0" cy="318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>
            <a:stCxn id="7" idx="2"/>
            <a:endCxn id="81" idx="0"/>
          </p:cNvCxnSpPr>
          <p:nvPr/>
        </p:nvCxnSpPr>
        <p:spPr>
          <a:xfrm>
            <a:off x="6807721" y="2680946"/>
            <a:ext cx="1135652" cy="515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/>
          <p:cNvCxnSpPr>
            <a:stCxn id="3" idx="2"/>
            <a:endCxn id="14" idx="0"/>
          </p:cNvCxnSpPr>
          <p:nvPr/>
        </p:nvCxnSpPr>
        <p:spPr>
          <a:xfrm>
            <a:off x="3273351" y="2764234"/>
            <a:ext cx="945062" cy="440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0" name="Connecteur droit avec flèche 139"/>
          <p:cNvCxnSpPr>
            <a:stCxn id="9" idx="2"/>
            <a:endCxn id="14" idx="0"/>
          </p:cNvCxnSpPr>
          <p:nvPr/>
        </p:nvCxnSpPr>
        <p:spPr>
          <a:xfrm>
            <a:off x="1589253" y="2740577"/>
            <a:ext cx="2629160" cy="463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>
            <a:stCxn id="9" idx="2"/>
            <a:endCxn id="20" idx="0"/>
          </p:cNvCxnSpPr>
          <p:nvPr/>
        </p:nvCxnSpPr>
        <p:spPr>
          <a:xfrm flipH="1">
            <a:off x="1544361" y="2740577"/>
            <a:ext cx="44892" cy="463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>
            <a:stCxn id="17" idx="2"/>
          </p:cNvCxnSpPr>
          <p:nvPr/>
        </p:nvCxnSpPr>
        <p:spPr>
          <a:xfrm flipH="1">
            <a:off x="1165497" y="4423002"/>
            <a:ext cx="429534" cy="324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>
            <a:stCxn id="17" idx="2"/>
          </p:cNvCxnSpPr>
          <p:nvPr/>
        </p:nvCxnSpPr>
        <p:spPr>
          <a:xfrm>
            <a:off x="1595031" y="4423002"/>
            <a:ext cx="418951" cy="324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>
            <a:stCxn id="3" idx="2"/>
            <a:endCxn id="123" idx="0"/>
          </p:cNvCxnSpPr>
          <p:nvPr/>
        </p:nvCxnSpPr>
        <p:spPr>
          <a:xfrm>
            <a:off x="3273351" y="2764234"/>
            <a:ext cx="2862864" cy="6248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0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 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1372" y="1"/>
            <a:ext cx="2302623" cy="6294654"/>
          </a:xfr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95464" y="1797892"/>
            <a:ext cx="5110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4000" dirty="0" smtClean="0">
                <a:latin typeface="Brill Roman"/>
                <a:cs typeface="Brill Roman"/>
              </a:rPr>
              <a:t>Mise en place de WAPT en pharma et à l’IPCMS</a:t>
            </a:r>
            <a:endParaRPr lang="fr-FR" sz="4000" dirty="0">
              <a:latin typeface="Brill Roman"/>
              <a:cs typeface="Brill Roman"/>
            </a:endParaRPr>
          </a:p>
          <a:p>
            <a:pPr>
              <a:buSzPct val="100000"/>
            </a:pPr>
            <a:endParaRPr lang="fr-FR" sz="4000" dirty="0">
              <a:latin typeface="Brill Roman"/>
              <a:cs typeface="Brill Roman"/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789551" y="496625"/>
            <a:ext cx="7372698" cy="652282"/>
          </a:xfrm>
        </p:spPr>
        <p:txBody>
          <a:bodyPr/>
          <a:lstStyle/>
          <a:p>
            <a:r>
              <a:rPr lang="fr-FR" dirty="0" smtClean="0"/>
              <a:t>WAPT | Présentation infrastructures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85" y="2806399"/>
            <a:ext cx="1859195" cy="6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5095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/>
              <a:t>WAPT : P</a:t>
            </a:r>
            <a:r>
              <a:rPr lang="fr-FR" dirty="0" smtClean="0"/>
              <a:t>harma et IPCMS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</a:t>
            </a:r>
            <a:r>
              <a:rPr lang="fr-FR" dirty="0"/>
              <a:t>Présentation infrastructures</a:t>
            </a:r>
          </a:p>
        </p:txBody>
      </p:sp>
      <p:pic>
        <p:nvPicPr>
          <p:cNvPr id="3" name="Image 2" descr="depot-pub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08" y="1641224"/>
            <a:ext cx="4752340" cy="2506980"/>
          </a:xfrm>
          <a:prstGeom prst="rect">
            <a:avLst/>
          </a:prstGeom>
        </p:spPr>
      </p:pic>
      <p:pic>
        <p:nvPicPr>
          <p:cNvPr id="5" name="Image 4" descr="depot-pri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4" y="2315951"/>
            <a:ext cx="3124832" cy="2056451"/>
          </a:xfrm>
          <a:prstGeom prst="rect">
            <a:avLst/>
          </a:prstGeom>
        </p:spPr>
      </p:pic>
      <p:sp>
        <p:nvSpPr>
          <p:cNvPr id="9" name="Espace réservé du texte 3"/>
          <p:cNvSpPr txBox="1">
            <a:spLocks/>
          </p:cNvSpPr>
          <p:nvPr/>
        </p:nvSpPr>
        <p:spPr>
          <a:xfrm>
            <a:off x="1599934" y="4702076"/>
            <a:ext cx="2218020" cy="6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Serveurs </a:t>
            </a:r>
          </a:p>
          <a:p>
            <a:pPr algn="ctr"/>
            <a:r>
              <a:rPr lang="fr-FR" dirty="0" smtClean="0"/>
              <a:t>Pharma - IPCMS</a:t>
            </a:r>
            <a:endParaRPr lang="fr-FR" dirty="0"/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5007642" y="4702076"/>
            <a:ext cx="2572002" cy="884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Importation des paquets 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du dépôt public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v</a:t>
            </a:r>
            <a:r>
              <a:rPr lang="fr-FR" dirty="0" smtClean="0">
                <a:solidFill>
                  <a:srgbClr val="FF0000"/>
                </a:solidFill>
              </a:rPr>
              <a:t>ers les dépôts privés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5095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/>
              <a:t>WAPT : P</a:t>
            </a:r>
            <a:r>
              <a:rPr lang="fr-FR" dirty="0" smtClean="0"/>
              <a:t>harma et IPCMS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</a:t>
            </a:r>
            <a:r>
              <a:rPr lang="fr-FR" dirty="0"/>
              <a:t>Présentation infrastructures</a:t>
            </a:r>
          </a:p>
        </p:txBody>
      </p:sp>
      <p:pic>
        <p:nvPicPr>
          <p:cNvPr id="3" name="Image 2" descr="depot-pub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66" y="1417748"/>
            <a:ext cx="4385055" cy="2313228"/>
          </a:xfrm>
          <a:prstGeom prst="rect">
            <a:avLst/>
          </a:prstGeom>
        </p:spPr>
      </p:pic>
      <p:pic>
        <p:nvPicPr>
          <p:cNvPr id="5" name="Image 4" descr="depot-pri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20" y="1986413"/>
            <a:ext cx="2523868" cy="1660957"/>
          </a:xfrm>
          <a:prstGeom prst="rect">
            <a:avLst/>
          </a:prstGeom>
        </p:spPr>
      </p:pic>
      <p:sp>
        <p:nvSpPr>
          <p:cNvPr id="9" name="Espace réservé du texte 3"/>
          <p:cNvSpPr txBox="1">
            <a:spLocks/>
          </p:cNvSpPr>
          <p:nvPr/>
        </p:nvSpPr>
        <p:spPr>
          <a:xfrm>
            <a:off x="2620735" y="3731112"/>
            <a:ext cx="1912583" cy="506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Serveurs </a:t>
            </a:r>
          </a:p>
          <a:p>
            <a:pPr algn="ctr"/>
            <a:r>
              <a:rPr lang="fr-FR" dirty="0" smtClean="0"/>
              <a:t>Pharma - IPCMS</a:t>
            </a:r>
            <a:endParaRPr lang="fr-FR" dirty="0"/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4125272" y="2274747"/>
            <a:ext cx="1766434" cy="441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Importation des paquets 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du dépôt public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v</a:t>
            </a:r>
            <a:r>
              <a:rPr lang="fr-FR" dirty="0" smtClean="0">
                <a:solidFill>
                  <a:srgbClr val="FF0000"/>
                </a:solidFill>
              </a:rPr>
              <a:t>ers les dépôts privés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Image 1" descr="wapt-ad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35" y="3731112"/>
            <a:ext cx="1413509" cy="1456445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flipV="1">
            <a:off x="2142837" y="3552577"/>
            <a:ext cx="955795" cy="626925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3"/>
          <p:cNvSpPr txBox="1">
            <a:spLocks/>
          </p:cNvSpPr>
          <p:nvPr/>
        </p:nvSpPr>
        <p:spPr>
          <a:xfrm>
            <a:off x="2392967" y="4556097"/>
            <a:ext cx="3332241" cy="631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Console d’administration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g</a:t>
            </a:r>
            <a:r>
              <a:rPr lang="fr-FR" dirty="0" smtClean="0">
                <a:solidFill>
                  <a:srgbClr val="FF0000"/>
                </a:solidFill>
              </a:rPr>
              <a:t>estion des paquets et des clients</a:t>
            </a: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4533318" y="2789009"/>
            <a:ext cx="1358388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6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5095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/>
              <a:t>WAPT : P</a:t>
            </a:r>
            <a:r>
              <a:rPr lang="fr-FR" dirty="0" smtClean="0"/>
              <a:t>harma et IPCMS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</a:t>
            </a:r>
            <a:r>
              <a:rPr lang="fr-FR" dirty="0"/>
              <a:t>Présentation infrastructures</a:t>
            </a:r>
          </a:p>
        </p:txBody>
      </p:sp>
      <p:pic>
        <p:nvPicPr>
          <p:cNvPr id="3" name="Image 2" descr="depot-pub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66" y="1417748"/>
            <a:ext cx="4385055" cy="2313228"/>
          </a:xfrm>
          <a:prstGeom prst="rect">
            <a:avLst/>
          </a:prstGeom>
        </p:spPr>
      </p:pic>
      <p:pic>
        <p:nvPicPr>
          <p:cNvPr id="5" name="Image 4" descr="depot-pri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20" y="1986413"/>
            <a:ext cx="2523868" cy="1660957"/>
          </a:xfrm>
          <a:prstGeom prst="rect">
            <a:avLst/>
          </a:prstGeom>
        </p:spPr>
      </p:pic>
      <p:sp>
        <p:nvSpPr>
          <p:cNvPr id="9" name="Espace réservé du texte 3"/>
          <p:cNvSpPr txBox="1">
            <a:spLocks/>
          </p:cNvSpPr>
          <p:nvPr/>
        </p:nvSpPr>
        <p:spPr>
          <a:xfrm>
            <a:off x="2620735" y="3731112"/>
            <a:ext cx="1912583" cy="506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Serveurs </a:t>
            </a:r>
          </a:p>
          <a:p>
            <a:pPr algn="ctr"/>
            <a:r>
              <a:rPr lang="fr-FR" dirty="0" smtClean="0"/>
              <a:t>Pharma - IPCMS</a:t>
            </a:r>
            <a:endParaRPr lang="fr-FR" dirty="0"/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4125272" y="2274747"/>
            <a:ext cx="1766434" cy="441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Importation des paquets 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du dépôt public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v</a:t>
            </a:r>
            <a:r>
              <a:rPr lang="fr-FR" dirty="0" smtClean="0">
                <a:solidFill>
                  <a:srgbClr val="FF0000"/>
                </a:solidFill>
              </a:rPr>
              <a:t>ers les dépôts privés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Image 1" descr="wapt-ad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35" y="3731112"/>
            <a:ext cx="1413509" cy="1456445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flipV="1">
            <a:off x="2142837" y="3552577"/>
            <a:ext cx="955795" cy="626925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3"/>
          <p:cNvSpPr txBox="1">
            <a:spLocks/>
          </p:cNvSpPr>
          <p:nvPr/>
        </p:nvSpPr>
        <p:spPr>
          <a:xfrm>
            <a:off x="513270" y="5295547"/>
            <a:ext cx="1705161" cy="507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Console d’administration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g</a:t>
            </a:r>
            <a:r>
              <a:rPr lang="fr-FR" dirty="0" smtClean="0">
                <a:solidFill>
                  <a:srgbClr val="FF0000"/>
                </a:solidFill>
              </a:rPr>
              <a:t>estion des paquets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et des clients</a:t>
            </a: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4469016" y="2829183"/>
            <a:ext cx="1358388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Image 6" descr="wap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40" y="4316463"/>
            <a:ext cx="3600450" cy="1285875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H="1" flipV="1">
            <a:off x="5891706" y="3647371"/>
            <a:ext cx="439184" cy="532131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686742" y="3695271"/>
            <a:ext cx="409927" cy="484231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Espace réservé du texte 3"/>
          <p:cNvSpPr txBox="1">
            <a:spLocks/>
          </p:cNvSpPr>
          <p:nvPr/>
        </p:nvSpPr>
        <p:spPr>
          <a:xfrm>
            <a:off x="3098632" y="4654433"/>
            <a:ext cx="1705161" cy="507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 smtClean="0">
              <a:solidFill>
                <a:srgbClr val="FF0000"/>
              </a:solidFill>
            </a:endParaRP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25" name="Espace réservé du texte 3"/>
          <p:cNvSpPr txBox="1">
            <a:spLocks/>
          </p:cNvSpPr>
          <p:nvPr/>
        </p:nvSpPr>
        <p:spPr>
          <a:xfrm>
            <a:off x="2916253" y="4604009"/>
            <a:ext cx="1887540" cy="781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Agents : connexions régulières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 au serveur</a:t>
            </a:r>
          </a:p>
          <a:p>
            <a:pPr algn="ctr"/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5095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/>
              <a:t>WAPT : </a:t>
            </a:r>
            <a:r>
              <a:rPr lang="fr-FR" dirty="0" smtClean="0"/>
              <a:t>Console d’administration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</a:t>
            </a:r>
            <a:r>
              <a:rPr lang="fr-FR" dirty="0"/>
              <a:t>Présentation infrastructures</a:t>
            </a:r>
          </a:p>
        </p:txBody>
      </p:sp>
      <p:pic>
        <p:nvPicPr>
          <p:cNvPr id="8" name="Image 7" descr="Capture d’écran 2018-06-05 à 15.02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3" y="1014363"/>
            <a:ext cx="8027914" cy="51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 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1372" y="1"/>
            <a:ext cx="2302623" cy="6294654"/>
          </a:xfr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95464" y="1797892"/>
            <a:ext cx="5110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4000" dirty="0" smtClean="0">
                <a:latin typeface="Brill Roman"/>
                <a:cs typeface="Brill Roman"/>
              </a:rPr>
              <a:t>Structure et construction </a:t>
            </a:r>
          </a:p>
          <a:p>
            <a:pPr>
              <a:buSzPct val="100000"/>
            </a:pPr>
            <a:r>
              <a:rPr lang="fr-FR" sz="4000" dirty="0" smtClean="0">
                <a:latin typeface="Brill Roman"/>
                <a:cs typeface="Brill Roman"/>
              </a:rPr>
              <a:t>d’un paquet logiciel</a:t>
            </a:r>
            <a:endParaRPr lang="fr-FR" sz="4000" dirty="0">
              <a:latin typeface="Brill Roman"/>
              <a:cs typeface="Brill Roman"/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789551" y="496625"/>
            <a:ext cx="7372698" cy="652282"/>
          </a:xfrm>
        </p:spPr>
        <p:txBody>
          <a:bodyPr/>
          <a:lstStyle/>
          <a:p>
            <a:r>
              <a:rPr lang="fr-FR" dirty="0" smtClean="0"/>
              <a:t>WAPT | Développement de paquets logiciels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85" y="2806399"/>
            <a:ext cx="1859195" cy="6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987678"/>
            <a:ext cx="794696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endParaRPr lang="fr-FR" sz="4000" dirty="0" smtClean="0">
              <a:latin typeface="Brill Roman"/>
              <a:cs typeface="Brill Roman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Structure d’un paquet </a:t>
            </a:r>
            <a:r>
              <a:rPr lang="fr-FR" dirty="0" err="1" smtClean="0"/>
              <a:t>wapt</a:t>
            </a:r>
            <a:r>
              <a:rPr lang="fr-FR" dirty="0" smtClean="0"/>
              <a:t> (</a:t>
            </a:r>
            <a:r>
              <a:rPr lang="fr-FR" dirty="0" err="1" smtClean="0"/>
              <a:t>template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Développement de paquets logiciels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881149" y="1148907"/>
            <a:ext cx="1839190" cy="681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/>
              <a:t>Paquet WAPT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748224" y="1084470"/>
            <a:ext cx="4220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Fichier avec extension .</a:t>
            </a:r>
            <a:r>
              <a:rPr lang="fr-FR" sz="1600" dirty="0" err="1" smtClean="0"/>
              <a:t>wapt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Archive au format ZIP avec une </a:t>
            </a:r>
            <a:r>
              <a:rPr lang="fr-FR" sz="1600" dirty="0" err="1" smtClean="0"/>
              <a:t>stucture</a:t>
            </a:r>
            <a:r>
              <a:rPr lang="fr-FR" sz="1600" dirty="0" smtClean="0"/>
              <a:t> similaire à un paquet </a:t>
            </a:r>
            <a:r>
              <a:rPr lang="fr-FR" sz="1600" dirty="0" err="1" smtClean="0"/>
              <a:t>debian</a:t>
            </a:r>
            <a:r>
              <a:rPr lang="fr-FR" sz="1600" dirty="0" smtClean="0"/>
              <a:t> (.deb)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814686" y="1820959"/>
            <a:ext cx="0" cy="36820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46" y="2050488"/>
            <a:ext cx="827285" cy="59314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320616" y="2161831"/>
            <a:ext cx="80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WAPT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1814686" y="2346497"/>
            <a:ext cx="482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13" idx="3"/>
          </p:cNvCxnSpPr>
          <p:nvPr/>
        </p:nvCxnSpPr>
        <p:spPr>
          <a:xfrm>
            <a:off x="3126951" y="2346497"/>
            <a:ext cx="5528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051873" y="2199882"/>
            <a:ext cx="422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Control (Identité du paquet, numéro de version etc..)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44" y="1261168"/>
            <a:ext cx="443253" cy="44325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68" y="2172552"/>
            <a:ext cx="277194" cy="34563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18" y="2605869"/>
            <a:ext cx="410284" cy="349048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4053951" y="2605869"/>
            <a:ext cx="422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Certificate.crt (certificat du serveur)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05" y="2944387"/>
            <a:ext cx="418959" cy="473019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4061066" y="2980550"/>
            <a:ext cx="422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Wapt.psproj</a:t>
            </a:r>
            <a:r>
              <a:rPr lang="fr-FR" sz="1400" dirty="0" smtClean="0"/>
              <a:t> (Fichier projet python)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061066" y="3387481"/>
            <a:ext cx="422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Signature/</a:t>
            </a:r>
            <a:r>
              <a:rPr lang="fr-FR" sz="1400" dirty="0" err="1" smtClean="0"/>
              <a:t>manifest</a:t>
            </a:r>
            <a:r>
              <a:rPr lang="fr-FR" sz="1400" dirty="0" smtClean="0"/>
              <a:t> (signature du paquet)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63" y="3387957"/>
            <a:ext cx="277194" cy="345637"/>
          </a:xfrm>
          <a:prstGeom prst="rect">
            <a:avLst/>
          </a:prstGeom>
        </p:spPr>
      </p:pic>
      <p:cxnSp>
        <p:nvCxnSpPr>
          <p:cNvPr id="40" name="Connecteur droit 39"/>
          <p:cNvCxnSpPr/>
          <p:nvPr/>
        </p:nvCxnSpPr>
        <p:spPr>
          <a:xfrm>
            <a:off x="1814686" y="4352635"/>
            <a:ext cx="482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7" y="4044585"/>
            <a:ext cx="649499" cy="649499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3013746" y="4209036"/>
            <a:ext cx="454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Fichier EXE ou MSI, dossier d’installation, fichiers de configuration </a:t>
            </a:r>
            <a:r>
              <a:rPr lang="fr-FR" sz="1400" dirty="0" err="1" smtClean="0"/>
              <a:t>ini</a:t>
            </a:r>
            <a:r>
              <a:rPr lang="fr-FR" sz="1400" dirty="0" smtClean="0"/>
              <a:t>, drivers, polices de caractères </a:t>
            </a:r>
            <a:r>
              <a:rPr lang="fr-FR" sz="1400" dirty="0" err="1" smtClean="0"/>
              <a:t>etc</a:t>
            </a:r>
            <a:r>
              <a:rPr lang="fr-FR" sz="1400" dirty="0" smtClean="0"/>
              <a:t> ..</a:t>
            </a:r>
          </a:p>
        </p:txBody>
      </p:sp>
      <p:cxnSp>
        <p:nvCxnSpPr>
          <p:cNvPr id="43" name="Connecteur droit 42"/>
          <p:cNvCxnSpPr/>
          <p:nvPr/>
        </p:nvCxnSpPr>
        <p:spPr>
          <a:xfrm>
            <a:off x="1797801" y="5502562"/>
            <a:ext cx="482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856" y="5206586"/>
            <a:ext cx="576932" cy="576932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3013746" y="5367836"/>
            <a:ext cx="4542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Setup.py  (programme d’installation du paquet WAPT)</a:t>
            </a:r>
          </a:p>
        </p:txBody>
      </p:sp>
    </p:spTree>
    <p:extLst>
      <p:ext uri="{BB962C8B-B14F-4D97-AF65-F5344CB8AC3E}">
        <p14:creationId xmlns:p14="http://schemas.microsoft.com/office/powerpoint/2010/main" val="4767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987678"/>
            <a:ext cx="794696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endParaRPr lang="fr-FR" sz="4000" dirty="0" smtClean="0">
              <a:latin typeface="Brill Roman"/>
              <a:cs typeface="Brill Roman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fichier </a:t>
            </a:r>
            <a:r>
              <a:rPr lang="fr-FR" b="1" dirty="0" smtClean="0"/>
              <a:t>Control</a:t>
            </a:r>
            <a:r>
              <a:rPr lang="fr-FR" dirty="0" smtClean="0"/>
              <a:t> : la carte d’identité du paquet </a:t>
            </a:r>
            <a:r>
              <a:rPr lang="fr-FR" dirty="0" err="1" smtClean="0"/>
              <a:t>wapt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Développement de paquets logiciels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40080" y="987678"/>
            <a:ext cx="79469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Nom du paquet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Type de paquet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Numéro de version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Architecture (x86/x64/all)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Langue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Version OS minimale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Dépendance(s) de paquet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Conflit(s) avec d’autres paquets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Signature du paquet / signature du développeur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dirty="0">
              <a:latin typeface="Brill Roman"/>
              <a:cs typeface="Brill Roman"/>
            </a:endParaRPr>
          </a:p>
          <a:p>
            <a:r>
              <a:rPr lang="fr-FR" sz="2400" dirty="0" smtClean="0">
                <a:latin typeface="Brill Roman"/>
                <a:cs typeface="Brill Roman"/>
              </a:rPr>
              <a:t>Différents type de paquets </a:t>
            </a:r>
            <a:r>
              <a:rPr lang="fr-FR" sz="2400" smtClean="0">
                <a:latin typeface="Brill Roman"/>
                <a:cs typeface="Brill Roman"/>
              </a:rPr>
              <a:t>(base, </a:t>
            </a:r>
            <a:r>
              <a:rPr lang="fr-FR" sz="2400" dirty="0" smtClean="0">
                <a:latin typeface="Brill Roman"/>
                <a:cs typeface="Brill Roman"/>
              </a:rPr>
              <a:t>machine, group, unit)</a:t>
            </a:r>
          </a:p>
          <a:p>
            <a:r>
              <a:rPr lang="fr-FR" sz="2400" dirty="0" smtClean="0">
                <a:latin typeface="Brill Roman"/>
                <a:cs typeface="Brill Roman"/>
              </a:rPr>
              <a:t>Comparaison de version entre le client et la version de paquet sur le dépôt</a:t>
            </a:r>
          </a:p>
        </p:txBody>
      </p:sp>
      <p:sp>
        <p:nvSpPr>
          <p:cNvPr id="31" name="Rectangle 30"/>
          <p:cNvSpPr/>
          <p:nvPr/>
        </p:nvSpPr>
        <p:spPr>
          <a:xfrm flipV="1">
            <a:off x="889462" y="3494668"/>
            <a:ext cx="6791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65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WAPT : Déploiement d’applications sous Windows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95462" y="1503067"/>
            <a:ext cx="8348537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fr-FR" sz="3200" dirty="0" smtClean="0">
                <a:solidFill>
                  <a:srgbClr val="000000"/>
                </a:solidFill>
                <a:latin typeface="Brill Bold"/>
                <a:cs typeface="Brill Bold"/>
              </a:rPr>
              <a:t>1) Introduction| </a:t>
            </a:r>
            <a:r>
              <a:rPr lang="fr-FR" sz="3200" dirty="0" smtClean="0">
                <a:solidFill>
                  <a:srgbClr val="000000"/>
                </a:solidFill>
                <a:latin typeface="Brill Roman"/>
                <a:cs typeface="Brill Bold"/>
              </a:rPr>
              <a:t>Déploiement d’applications : généralités</a:t>
            </a:r>
            <a:endParaRPr lang="fr-FR" sz="3200" dirty="0">
              <a:solidFill>
                <a:srgbClr val="000000"/>
              </a:solidFill>
              <a:latin typeface="Brill Roman"/>
              <a:cs typeface="Brill Roman"/>
            </a:endParaRPr>
          </a:p>
          <a:p>
            <a:pPr>
              <a:spcAft>
                <a:spcPts val="1000"/>
              </a:spcAft>
            </a:pPr>
            <a:r>
              <a:rPr lang="fr-FR" sz="3200" dirty="0" smtClean="0">
                <a:solidFill>
                  <a:srgbClr val="000000"/>
                </a:solidFill>
                <a:latin typeface="Brill Bold"/>
                <a:cs typeface="Brill Bold"/>
              </a:rPr>
              <a:t>2) Présentation de WAPT | </a:t>
            </a:r>
            <a:r>
              <a:rPr lang="fr-FR" sz="3200" dirty="0" smtClean="0">
                <a:solidFill>
                  <a:srgbClr val="000000"/>
                </a:solidFill>
                <a:latin typeface="Brill Roman"/>
                <a:cs typeface="Brill Bold"/>
              </a:rPr>
              <a:t>Présentation du service WAPT</a:t>
            </a:r>
            <a:r>
              <a:rPr lang="fr-FR" sz="3200" dirty="0" smtClean="0">
                <a:solidFill>
                  <a:srgbClr val="000000"/>
                </a:solidFill>
                <a:latin typeface="Brill Roman"/>
                <a:cs typeface="Brill Roman"/>
              </a:rPr>
              <a:t>.</a:t>
            </a:r>
            <a:endParaRPr lang="fr-FR" sz="3200" dirty="0">
              <a:solidFill>
                <a:srgbClr val="000000"/>
              </a:solidFill>
              <a:latin typeface="Brill Roman"/>
              <a:cs typeface="Brill Roman"/>
            </a:endParaRPr>
          </a:p>
          <a:p>
            <a:pPr>
              <a:spcAft>
                <a:spcPts val="1000"/>
              </a:spcAft>
            </a:pPr>
            <a:r>
              <a:rPr lang="fr-FR" sz="3200" dirty="0">
                <a:solidFill>
                  <a:srgbClr val="000000"/>
                </a:solidFill>
                <a:latin typeface="Brill Bold"/>
                <a:cs typeface="Brill Bold"/>
              </a:rPr>
              <a:t>3</a:t>
            </a:r>
            <a:r>
              <a:rPr lang="fr-FR" sz="3200" dirty="0" smtClean="0">
                <a:solidFill>
                  <a:srgbClr val="000000"/>
                </a:solidFill>
                <a:latin typeface="Brill Bold"/>
                <a:cs typeface="Brill Bold"/>
              </a:rPr>
              <a:t> WAPT | </a:t>
            </a:r>
            <a:r>
              <a:rPr lang="fr-FR" sz="3200" dirty="0"/>
              <a:t>Présentation infrastructures</a:t>
            </a:r>
            <a:endParaRPr lang="fr-FR" sz="3200" dirty="0" smtClean="0">
              <a:solidFill>
                <a:srgbClr val="000000"/>
              </a:solidFill>
              <a:latin typeface="Brill Roman"/>
              <a:cs typeface="Brill Roman"/>
            </a:endParaRPr>
          </a:p>
          <a:p>
            <a:pPr>
              <a:spcAft>
                <a:spcPts val="1000"/>
              </a:spcAft>
            </a:pPr>
            <a:r>
              <a:rPr lang="fr-FR" sz="3200" dirty="0" smtClean="0">
                <a:solidFill>
                  <a:srgbClr val="000000"/>
                </a:solidFill>
                <a:latin typeface="Brill Bold"/>
                <a:cs typeface="Brill Bold"/>
              </a:rPr>
              <a:t>4WAPT | </a:t>
            </a:r>
            <a:r>
              <a:rPr lang="fr-FR" sz="3200" dirty="0" smtClean="0">
                <a:solidFill>
                  <a:srgbClr val="000000"/>
                </a:solidFill>
                <a:latin typeface="Brill Roman"/>
                <a:cs typeface="Brill Roman"/>
              </a:rPr>
              <a:t>Développement d’applications.</a:t>
            </a:r>
            <a:endParaRPr lang="fr-FR" sz="3200" dirty="0">
              <a:solidFill>
                <a:srgbClr val="000000"/>
              </a:solidFill>
              <a:latin typeface="Brill Roman"/>
              <a:cs typeface="Brill Roman"/>
            </a:endParaRPr>
          </a:p>
          <a:p>
            <a:pPr>
              <a:spcAft>
                <a:spcPts val="1000"/>
              </a:spcAft>
            </a:pPr>
            <a:r>
              <a:rPr lang="fr-FR" sz="3200" dirty="0" smtClean="0">
                <a:solidFill>
                  <a:srgbClr val="000000"/>
                </a:solidFill>
                <a:latin typeface="Brill Bold"/>
                <a:cs typeface="Brill Bold"/>
              </a:rPr>
              <a:t>5 Avantages / Inconvénients</a:t>
            </a:r>
            <a:endParaRPr lang="fr-FR" sz="3200" dirty="0">
              <a:solidFill>
                <a:srgbClr val="000000"/>
              </a:solidFill>
              <a:latin typeface="Brill Bold"/>
              <a:cs typeface="Brill Bold"/>
            </a:endParaRPr>
          </a:p>
        </p:txBody>
      </p:sp>
    </p:spTree>
    <p:extLst>
      <p:ext uri="{BB962C8B-B14F-4D97-AF65-F5344CB8AC3E}">
        <p14:creationId xmlns:p14="http://schemas.microsoft.com/office/powerpoint/2010/main" val="40979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987678"/>
            <a:ext cx="794696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endParaRPr lang="fr-FR" sz="4000" dirty="0" smtClean="0">
              <a:latin typeface="Brill Roman"/>
              <a:cs typeface="Brill Roman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fichier setup.py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Développement de paquets logiciels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40080" y="987678"/>
            <a:ext cx="79469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Le cœur du paquet </a:t>
            </a:r>
            <a:r>
              <a:rPr lang="fr-FR" sz="2400" dirty="0" err="1" smtClean="0">
                <a:latin typeface="Brill Roman"/>
                <a:cs typeface="Brill Roman"/>
              </a:rPr>
              <a:t>wapt</a:t>
            </a:r>
            <a:endParaRPr lang="fr-FR" sz="24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Langage de </a:t>
            </a:r>
            <a:r>
              <a:rPr lang="fr-FR" sz="2400" dirty="0" smtClean="0">
                <a:latin typeface="Brill Roman"/>
                <a:cs typeface="Brill Roman"/>
              </a:rPr>
              <a:t>programmation : python</a:t>
            </a:r>
            <a:endParaRPr lang="fr-FR" sz="24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Librairie de fonctions intégrée : les « setup-</a:t>
            </a:r>
            <a:r>
              <a:rPr lang="fr-FR" sz="2400" dirty="0" err="1" smtClean="0">
                <a:latin typeface="Brill Roman"/>
                <a:cs typeface="Brill Roman"/>
              </a:rPr>
              <a:t>helpers</a:t>
            </a:r>
            <a:r>
              <a:rPr lang="fr-FR" sz="2400" dirty="0" smtClean="0">
                <a:latin typeface="Brill Roman"/>
                <a:cs typeface="Brill Roman"/>
              </a:rPr>
              <a:t>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S’exécute avec le compte SYSTEM</a:t>
            </a:r>
            <a:endParaRPr lang="fr-FR" sz="24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Edition </a:t>
            </a:r>
            <a:r>
              <a:rPr lang="fr-FR" sz="2400" dirty="0" smtClean="0">
                <a:latin typeface="Brill Roman"/>
                <a:cs typeface="Brill Roman"/>
              </a:rPr>
              <a:t>du setup.py avec </a:t>
            </a:r>
            <a:r>
              <a:rPr lang="fr-FR" sz="2400" dirty="0" err="1" smtClean="0">
                <a:latin typeface="Brill Roman"/>
                <a:cs typeface="Brill Roman"/>
              </a:rPr>
              <a:t>notepad</a:t>
            </a:r>
            <a:r>
              <a:rPr lang="fr-FR" sz="2400" dirty="0" smtClean="0">
                <a:latin typeface="Brill Roman"/>
                <a:cs typeface="Brill Roman"/>
              </a:rPr>
              <a:t>++ ou </a:t>
            </a:r>
            <a:r>
              <a:rPr lang="fr-FR" sz="2400" dirty="0" err="1" smtClean="0">
                <a:latin typeface="Brill Roman"/>
                <a:cs typeface="Brill Roman"/>
              </a:rPr>
              <a:t>pyscripter</a:t>
            </a:r>
            <a:endParaRPr lang="fr-FR" sz="24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Paquet dédié au développement intégré par </a:t>
            </a:r>
            <a:r>
              <a:rPr lang="fr-FR" sz="2400" dirty="0" err="1" smtClean="0">
                <a:latin typeface="Brill Roman"/>
                <a:cs typeface="Brill Roman"/>
              </a:rPr>
              <a:t>wapt</a:t>
            </a:r>
            <a:r>
              <a:rPr lang="fr-FR" sz="2400" dirty="0" smtClean="0">
                <a:latin typeface="Brill Roman"/>
                <a:cs typeface="Brill Roman"/>
              </a:rPr>
              <a:t> (</a:t>
            </a:r>
            <a:r>
              <a:rPr lang="fr-FR" sz="2400" dirty="0" err="1" smtClean="0">
                <a:latin typeface="Brill Roman"/>
                <a:cs typeface="Brill Roman"/>
              </a:rPr>
              <a:t>python,pyscripter</a:t>
            </a:r>
            <a:r>
              <a:rPr lang="fr-FR" sz="2400" dirty="0" smtClean="0">
                <a:latin typeface="Brill Roman"/>
                <a:cs typeface="Brill Roman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Pas de possibilité d’émulation de </a:t>
            </a:r>
            <a:r>
              <a:rPr lang="fr-FR" sz="2400" dirty="0" smtClean="0">
                <a:latin typeface="Brill Roman"/>
                <a:cs typeface="Brill Roman"/>
              </a:rPr>
              <a:t>clavier/souris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Limité aux installations silencieuses</a:t>
            </a:r>
            <a:r>
              <a:rPr lang="fr-FR" sz="2400" dirty="0" smtClean="0">
                <a:latin typeface="Brill Roman"/>
                <a:cs typeface="Brill Roman"/>
              </a:rPr>
              <a:t>.</a:t>
            </a:r>
            <a:endParaRPr lang="fr-FR" sz="2400" dirty="0" smtClean="0">
              <a:latin typeface="Brill Roman"/>
              <a:cs typeface="Brill Roman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889462" y="3494668"/>
            <a:ext cx="6791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01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987678"/>
            <a:ext cx="794696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endParaRPr lang="fr-FR" sz="4000" dirty="0" smtClean="0">
              <a:latin typeface="Brill Roman"/>
              <a:cs typeface="Brill Roman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Construction de paquets en 3 étapes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Développement de paquets logiciels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40080" y="987678"/>
            <a:ext cx="794696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Création d’un « </a:t>
            </a:r>
            <a:r>
              <a:rPr lang="fr-FR" sz="2400" dirty="0" err="1" smtClean="0">
                <a:latin typeface="Brill Roman"/>
                <a:cs typeface="Brill Roman"/>
              </a:rPr>
              <a:t>template</a:t>
            </a:r>
            <a:r>
              <a:rPr lang="fr-FR" sz="2400" dirty="0" smtClean="0">
                <a:latin typeface="Brill Roman"/>
                <a:cs typeface="Brill Roman"/>
              </a:rPr>
              <a:t> » </a:t>
            </a:r>
            <a:r>
              <a:rPr lang="fr-FR" sz="2400" dirty="0" err="1" smtClean="0">
                <a:latin typeface="Brill Roman"/>
                <a:cs typeface="Brill Roman"/>
              </a:rPr>
              <a:t>wapt</a:t>
            </a:r>
            <a:r>
              <a:rPr lang="fr-FR" sz="2400" dirty="0" smtClean="0">
                <a:latin typeface="Brill Roman"/>
                <a:cs typeface="Brill Roman"/>
              </a:rPr>
              <a:t> : création de l’arborescence du paquet </a:t>
            </a:r>
            <a:r>
              <a:rPr lang="fr-FR" sz="2400" dirty="0" err="1" smtClean="0">
                <a:latin typeface="Brill Roman"/>
                <a:cs typeface="Brill Roman"/>
              </a:rPr>
              <a:t>wapt</a:t>
            </a:r>
            <a:r>
              <a:rPr lang="fr-FR" sz="2400" dirty="0" smtClean="0">
                <a:latin typeface="Brill Roman"/>
                <a:cs typeface="Brill Roman"/>
              </a:rPr>
              <a:t>, le fichier control, et le setup.py</a:t>
            </a:r>
            <a:br>
              <a:rPr lang="fr-FR" sz="2400" dirty="0" smtClean="0">
                <a:latin typeface="Brill Roman"/>
                <a:cs typeface="Brill Roman"/>
              </a:rPr>
            </a:br>
            <a:r>
              <a:rPr lang="fr-FR" sz="1600" dirty="0" smtClean="0">
                <a:latin typeface="Brill Roman"/>
                <a:cs typeface="Brill Roman"/>
              </a:rPr>
              <a:t>Commande </a:t>
            </a:r>
            <a:r>
              <a:rPr lang="fr-FR" sz="1600" i="1" dirty="0" err="1" smtClean="0">
                <a:latin typeface="Brill Roman"/>
                <a:cs typeface="Brill Roman"/>
              </a:rPr>
              <a:t>wapt-get</a:t>
            </a:r>
            <a:r>
              <a:rPr lang="fr-FR" sz="1600" i="1" dirty="0" smtClean="0">
                <a:latin typeface="Brill Roman"/>
                <a:cs typeface="Brill Roman"/>
              </a:rPr>
              <a:t> </a:t>
            </a:r>
            <a:r>
              <a:rPr lang="fr-FR" sz="1600" i="1" dirty="0" err="1" smtClean="0">
                <a:latin typeface="Brill Roman"/>
                <a:cs typeface="Brill Roman"/>
              </a:rPr>
              <a:t>make</a:t>
            </a:r>
            <a:r>
              <a:rPr lang="fr-FR" sz="1600" i="1" dirty="0" err="1">
                <a:latin typeface="Brill Roman"/>
                <a:cs typeface="Brill Roman"/>
              </a:rPr>
              <a:t>-</a:t>
            </a:r>
            <a:r>
              <a:rPr lang="fr-FR" sz="1600" i="1" dirty="0" err="1" smtClean="0">
                <a:latin typeface="Brill Roman"/>
                <a:cs typeface="Brill Roman"/>
              </a:rPr>
              <a:t>template</a:t>
            </a:r>
            <a:r>
              <a:rPr lang="fr-FR" sz="1600" dirty="0" smtClean="0">
                <a:latin typeface="Brill Roman"/>
                <a:cs typeface="Brill Roman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Compilation (</a:t>
            </a:r>
            <a:r>
              <a:rPr lang="fr-FR" sz="2400" dirty="0" err="1" smtClean="0">
                <a:latin typeface="Brill Roman"/>
                <a:cs typeface="Brill Roman"/>
              </a:rPr>
              <a:t>build</a:t>
            </a:r>
            <a:r>
              <a:rPr lang="fr-FR" sz="2400" dirty="0" smtClean="0">
                <a:latin typeface="Brill Roman"/>
                <a:cs typeface="Brill Roman"/>
              </a:rPr>
              <a:t>) et signature du paquet (console admin)</a:t>
            </a:r>
            <a:br>
              <a:rPr lang="fr-FR" sz="2400" dirty="0" smtClean="0">
                <a:latin typeface="Brill Roman"/>
                <a:cs typeface="Brill Roman"/>
              </a:rPr>
            </a:br>
            <a:r>
              <a:rPr lang="fr-FR" sz="1600" dirty="0" smtClean="0">
                <a:latin typeface="Brill Roman"/>
                <a:cs typeface="Brill Roman"/>
              </a:rPr>
              <a:t>Commande </a:t>
            </a:r>
            <a:r>
              <a:rPr lang="fr-FR" sz="1600" i="1" dirty="0" err="1" smtClean="0">
                <a:latin typeface="Brill Roman"/>
                <a:cs typeface="Brill Roman"/>
              </a:rPr>
              <a:t>wapt-get</a:t>
            </a:r>
            <a:r>
              <a:rPr lang="fr-FR" sz="1600" i="1" dirty="0" smtClean="0">
                <a:latin typeface="Brill Roman"/>
                <a:cs typeface="Brill Roman"/>
              </a:rPr>
              <a:t> </a:t>
            </a:r>
            <a:r>
              <a:rPr lang="fr-FR" sz="1600" i="1" dirty="0" err="1" smtClean="0">
                <a:latin typeface="Brill Roman"/>
                <a:cs typeface="Brill Roman"/>
              </a:rPr>
              <a:t>build-sign</a:t>
            </a:r>
            <a:endParaRPr lang="fr-FR" sz="1600" i="1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i="1" dirty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err="1" smtClean="0">
                <a:latin typeface="Brill Roman"/>
                <a:cs typeface="Brill Roman"/>
              </a:rPr>
              <a:t>Upload</a:t>
            </a:r>
            <a:r>
              <a:rPr lang="fr-FR" sz="2400" dirty="0" smtClean="0">
                <a:latin typeface="Brill Roman"/>
                <a:cs typeface="Brill Roman"/>
              </a:rPr>
              <a:t> du paquet sur le serveur de dépôt (console admin)</a:t>
            </a:r>
            <a:br>
              <a:rPr lang="fr-FR" sz="2400" dirty="0" smtClean="0">
                <a:latin typeface="Brill Roman"/>
                <a:cs typeface="Brill Roman"/>
              </a:rPr>
            </a:br>
            <a:r>
              <a:rPr lang="fr-FR" sz="1600" dirty="0" smtClean="0">
                <a:latin typeface="Brill Roman"/>
                <a:cs typeface="Brill Roman"/>
              </a:rPr>
              <a:t>Commande </a:t>
            </a:r>
            <a:r>
              <a:rPr lang="fr-FR" sz="1600" i="1" dirty="0" err="1" smtClean="0">
                <a:latin typeface="Brill Roman"/>
                <a:cs typeface="Brill Roman"/>
              </a:rPr>
              <a:t>wapt-get</a:t>
            </a:r>
            <a:r>
              <a:rPr lang="fr-FR" sz="1600" i="1" dirty="0" smtClean="0">
                <a:latin typeface="Brill Roman"/>
                <a:cs typeface="Brill Roman"/>
              </a:rPr>
              <a:t> </a:t>
            </a:r>
            <a:r>
              <a:rPr lang="fr-FR" sz="1600" i="1" dirty="0" err="1" smtClean="0">
                <a:latin typeface="Brill Roman"/>
                <a:cs typeface="Brill Roman"/>
              </a:rPr>
              <a:t>build-upload</a:t>
            </a:r>
            <a:endParaRPr lang="fr-FR" sz="1600" i="1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1600" i="1" dirty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Cas </a:t>
            </a:r>
            <a:r>
              <a:rPr lang="fr-FR" sz="2400" dirty="0" smtClean="0">
                <a:latin typeface="Brill Roman"/>
                <a:cs typeface="Brill Roman"/>
              </a:rPr>
              <a:t>particulier </a:t>
            </a:r>
            <a:r>
              <a:rPr lang="fr-FR" sz="2400" dirty="0" smtClean="0">
                <a:latin typeface="Brill Roman"/>
                <a:cs typeface="Brill Roman"/>
              </a:rPr>
              <a:t>: le méta-paquet </a:t>
            </a:r>
            <a:r>
              <a:rPr lang="fr-FR" sz="2400" dirty="0" smtClean="0">
                <a:latin typeface="Brill Roman"/>
                <a:cs typeface="Brill Roman"/>
              </a:rPr>
              <a:t>(</a:t>
            </a:r>
            <a:r>
              <a:rPr lang="fr-FR" sz="2400" dirty="0" smtClean="0">
                <a:latin typeface="Brill Roman"/>
                <a:cs typeface="Brill Roman"/>
              </a:rPr>
              <a:t>programme volumineux</a:t>
            </a:r>
            <a:r>
              <a:rPr lang="fr-FR" sz="2400" dirty="0" smtClean="0">
                <a:latin typeface="Brill Roman"/>
                <a:cs typeface="Brill Roman"/>
              </a:rPr>
              <a:t>)</a:t>
            </a:r>
            <a:endParaRPr lang="fr-FR" sz="2400" dirty="0" smtClean="0">
              <a:latin typeface="Brill Roman"/>
              <a:cs typeface="Brill Roman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889462" y="3494668"/>
            <a:ext cx="6791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29295" y="4664230"/>
            <a:ext cx="1429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Soft_A</a:t>
            </a:r>
            <a:r>
              <a:rPr lang="fr-FR" sz="1400" dirty="0" smtClean="0"/>
              <a:t> </a:t>
            </a:r>
            <a:r>
              <a:rPr lang="fr-FR" sz="1400" dirty="0" smtClean="0"/>
              <a:t>32bits FR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620983" y="5485533"/>
            <a:ext cx="1438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Soft </a:t>
            </a:r>
            <a:r>
              <a:rPr lang="fr-FR" sz="1400" dirty="0" smtClean="0"/>
              <a:t>A_64 </a:t>
            </a:r>
            <a:r>
              <a:rPr lang="fr-FR" sz="1400" dirty="0" smtClean="0"/>
              <a:t>bits EN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752337" y="4633086"/>
            <a:ext cx="178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Soft_A</a:t>
            </a:r>
            <a:r>
              <a:rPr lang="fr-FR" sz="1400" dirty="0" smtClean="0"/>
              <a:t> </a:t>
            </a:r>
            <a:r>
              <a:rPr lang="fr-FR" sz="1400" dirty="0" smtClean="0"/>
              <a:t>(méta-paquet)</a:t>
            </a:r>
            <a:endParaRPr lang="fr-FR" sz="1400" dirty="0"/>
          </a:p>
        </p:txBody>
      </p:sp>
      <p:cxnSp>
        <p:nvCxnSpPr>
          <p:cNvPr id="16" name="Connecteur droit avec flèche 15"/>
          <p:cNvCxnSpPr>
            <a:stCxn id="22" idx="1"/>
            <a:endCxn id="5" idx="3"/>
          </p:cNvCxnSpPr>
          <p:nvPr/>
        </p:nvCxnSpPr>
        <p:spPr>
          <a:xfrm flipH="1" flipV="1">
            <a:off x="4906285" y="5225665"/>
            <a:ext cx="1876169" cy="4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5" idx="1"/>
            <a:endCxn id="7" idx="3"/>
          </p:cNvCxnSpPr>
          <p:nvPr/>
        </p:nvCxnSpPr>
        <p:spPr>
          <a:xfrm flipH="1" flipV="1">
            <a:off x="3059084" y="4818119"/>
            <a:ext cx="1187638" cy="407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5" idx="1"/>
            <a:endCxn id="14" idx="3"/>
          </p:cNvCxnSpPr>
          <p:nvPr/>
        </p:nvCxnSpPr>
        <p:spPr>
          <a:xfrm flipH="1">
            <a:off x="3059084" y="5225665"/>
            <a:ext cx="1187638" cy="4137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918037" y="5674744"/>
            <a:ext cx="720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Client</a:t>
            </a:r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22" y="4898326"/>
            <a:ext cx="659563" cy="65467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89" y="4633086"/>
            <a:ext cx="453426" cy="45006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89" y="5433660"/>
            <a:ext cx="453426" cy="45006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54" y="4741518"/>
            <a:ext cx="991602" cy="9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987678"/>
            <a:ext cx="794696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endParaRPr lang="fr-FR" sz="4000" dirty="0" smtClean="0">
              <a:latin typeface="Brill Roman"/>
              <a:cs typeface="Brill Roman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Exemple d’édition d’un  fichier setup.py avec </a:t>
            </a:r>
            <a:r>
              <a:rPr lang="fr-FR" dirty="0" err="1" smtClean="0"/>
              <a:t>pyscripter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Développement de paquets logiciels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3" y="866720"/>
            <a:ext cx="8494014" cy="54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987678"/>
            <a:ext cx="794696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endParaRPr lang="fr-FR" sz="4000" dirty="0" smtClean="0">
              <a:latin typeface="Brill Roman"/>
              <a:cs typeface="Brill Roman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8140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Développement de paquets logiciels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40080" y="1148907"/>
            <a:ext cx="794696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Environnement de développement assez riche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Nécessite </a:t>
            </a:r>
            <a:r>
              <a:rPr lang="fr-FR" sz="2400" dirty="0" smtClean="0">
                <a:latin typeface="Brill Roman"/>
                <a:cs typeface="Brill Roman"/>
              </a:rPr>
              <a:t>quelques connaissances </a:t>
            </a:r>
            <a:r>
              <a:rPr lang="fr-FR" sz="2400" dirty="0" smtClean="0">
                <a:latin typeface="Brill Roman"/>
                <a:cs typeface="Brill Roman"/>
              </a:rPr>
              <a:t>en python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Les </a:t>
            </a:r>
            <a:r>
              <a:rPr lang="fr-FR" sz="2400" dirty="0" smtClean="0">
                <a:latin typeface="Brill Roman"/>
                <a:cs typeface="Brill Roman"/>
              </a:rPr>
              <a:t>setup-</a:t>
            </a:r>
            <a:r>
              <a:rPr lang="fr-FR" sz="2400" dirty="0" err="1" smtClean="0">
                <a:latin typeface="Brill Roman"/>
                <a:cs typeface="Brill Roman"/>
              </a:rPr>
              <a:t>helpers</a:t>
            </a:r>
            <a:r>
              <a:rPr lang="fr-FR" sz="2400" dirty="0" smtClean="0">
                <a:latin typeface="Brill Roman"/>
                <a:cs typeface="Brill Roman"/>
              </a:rPr>
              <a:t> </a:t>
            </a:r>
            <a:r>
              <a:rPr lang="fr-FR" sz="2400" dirty="0">
                <a:latin typeface="Brill Roman"/>
                <a:cs typeface="Brill Roman"/>
              </a:rPr>
              <a:t>sont relativement bien </a:t>
            </a:r>
            <a:r>
              <a:rPr lang="fr-FR" sz="2400" dirty="0" smtClean="0">
                <a:latin typeface="Brill Roman"/>
                <a:cs typeface="Brill Roman"/>
              </a:rPr>
              <a:t>documentés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Interaction avec l’environnement système : </a:t>
            </a:r>
            <a:r>
              <a:rPr lang="fr-FR" sz="2400" dirty="0" smtClean="0">
                <a:latin typeface="Brill Roman"/>
                <a:cs typeface="Brill Roman"/>
              </a:rPr>
              <a:t>prudence !!</a:t>
            </a:r>
            <a:endParaRPr lang="fr-FR" sz="2400" dirty="0" smtClean="0">
              <a:latin typeface="Brill Roman"/>
              <a:cs typeface="Brill Roma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Suivi des paquets : Temps de travail non négligeable…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Redondance de paquets dans un environnement hétérogène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Brill Roman"/>
                <a:cs typeface="Brill Roman"/>
              </a:rPr>
              <a:t>Communauté de développeurs </a:t>
            </a:r>
            <a:r>
              <a:rPr lang="fr-FR" sz="2400" dirty="0" err="1" smtClean="0">
                <a:latin typeface="Brill Roman"/>
                <a:cs typeface="Brill Roman"/>
              </a:rPr>
              <a:t>wapt</a:t>
            </a:r>
            <a:r>
              <a:rPr lang="fr-FR" sz="2400" dirty="0" smtClean="0">
                <a:latin typeface="Brill Roman"/>
                <a:cs typeface="Brill Roman"/>
              </a:rPr>
              <a:t> assez réduite</a:t>
            </a:r>
          </a:p>
          <a:p>
            <a:endParaRPr lang="fr-FR" sz="2400" dirty="0" smtClean="0">
              <a:latin typeface="Brill Roman"/>
              <a:cs typeface="Brill Roman"/>
            </a:endParaRPr>
          </a:p>
          <a:p>
            <a:r>
              <a:rPr lang="fr-FR" dirty="0" smtClean="0">
                <a:latin typeface="Brill Roman"/>
                <a:cs typeface="Brill Roman"/>
              </a:rPr>
              <a:t>Références:</a:t>
            </a:r>
          </a:p>
          <a:p>
            <a:r>
              <a:rPr lang="fr-FR" dirty="0">
                <a:latin typeface="Brill Roman"/>
                <a:cs typeface="Brill Roman"/>
                <a:hlinkClick r:id="rId2"/>
              </a:rPr>
              <a:t>https://</a:t>
            </a:r>
            <a:r>
              <a:rPr lang="fr-FR" dirty="0" smtClean="0">
                <a:latin typeface="Brill Roman"/>
                <a:cs typeface="Brill Roman"/>
                <a:hlinkClick r:id="rId2"/>
              </a:rPr>
              <a:t>www.wapt.fr/fr/doc/CreationPaquets/dev-composition/index.html</a:t>
            </a:r>
            <a:endParaRPr lang="fr-FR" dirty="0" smtClean="0">
              <a:latin typeface="Brill Roman"/>
              <a:cs typeface="Brill Roman"/>
            </a:endParaRPr>
          </a:p>
          <a:p>
            <a:r>
              <a:rPr lang="fr-FR" dirty="0">
                <a:latin typeface="Brill Roman"/>
                <a:cs typeface="Brill Roman"/>
                <a:hlinkClick r:id="rId3"/>
              </a:rPr>
              <a:t>https://</a:t>
            </a:r>
            <a:r>
              <a:rPr lang="fr-FR" dirty="0" smtClean="0">
                <a:latin typeface="Brill Roman"/>
                <a:cs typeface="Brill Roman"/>
                <a:hlinkClick r:id="rId3"/>
              </a:rPr>
              <a:t>www.wapt.fr/fr/doc/Theorique/index.html</a:t>
            </a:r>
            <a:endParaRPr lang="fr-FR" dirty="0" smtClean="0">
              <a:latin typeface="Brill Roman"/>
              <a:cs typeface="Brill Roman"/>
            </a:endParaRPr>
          </a:p>
          <a:p>
            <a:r>
              <a:rPr lang="fr-FR" dirty="0">
                <a:latin typeface="Brill Roman"/>
                <a:cs typeface="Brill Roman"/>
                <a:hlinkClick r:id="rId4"/>
              </a:rPr>
              <a:t>https://</a:t>
            </a:r>
            <a:r>
              <a:rPr lang="fr-FR" dirty="0" smtClean="0">
                <a:latin typeface="Brill Roman"/>
                <a:cs typeface="Brill Roman"/>
                <a:hlinkClick r:id="rId4"/>
              </a:rPr>
              <a:t>dev.tranquil.it/sphinxdocs/source/setuphelpers.html</a:t>
            </a:r>
            <a:endParaRPr lang="fr-FR" dirty="0" smtClean="0">
              <a:latin typeface="Brill Roman"/>
              <a:cs typeface="Brill Roman"/>
            </a:endParaRPr>
          </a:p>
          <a:p>
            <a:endParaRPr lang="fr-FR" dirty="0">
              <a:latin typeface="Brill Roman"/>
              <a:cs typeface="Brill Roman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889462" y="3494668"/>
            <a:ext cx="6791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4000" dirty="0" smtClean="0">
              <a:latin typeface="Brill Roman"/>
              <a:cs typeface="Brill Roman"/>
            </a:endParaRP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70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987678"/>
            <a:ext cx="794696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endParaRPr lang="fr-FR" sz="4000" dirty="0" smtClean="0">
              <a:latin typeface="Brill Roman"/>
              <a:cs typeface="Brill Roman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Brill Roman"/>
              <a:cs typeface="Brill Roman"/>
            </a:endParaRPr>
          </a:p>
          <a:p>
            <a:r>
              <a:rPr lang="fr-FR" sz="4000" dirty="0" smtClean="0">
                <a:latin typeface="Brill Roman"/>
                <a:cs typeface="Brill Roman"/>
              </a:rPr>
              <a:t>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581400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 smtClean="0"/>
              <a:t>Avantages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Avantages/Inconvénients</a:t>
            </a:r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 flipV="1">
            <a:off x="889462" y="3494668"/>
            <a:ext cx="6791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4000" dirty="0" smtClean="0">
              <a:latin typeface="Brill Roman"/>
              <a:cs typeface="Brill Roman"/>
            </a:endParaRP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" y="1026700"/>
            <a:ext cx="794696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Automatisation et fiabilité </a:t>
            </a:r>
            <a:r>
              <a:rPr lang="fr-FR" sz="2000" dirty="0" smtClean="0">
                <a:latin typeface="Brill Roman"/>
                <a:cs typeface="Brill Roman"/>
              </a:rPr>
              <a:t>du déploiement </a:t>
            </a:r>
            <a:r>
              <a:rPr lang="fr-FR" sz="2000" dirty="0">
                <a:latin typeface="Brill Roman"/>
                <a:cs typeface="Brill Roman"/>
              </a:rPr>
              <a:t>de </a:t>
            </a:r>
            <a:r>
              <a:rPr lang="fr-FR" sz="2000" dirty="0" smtClean="0">
                <a:latin typeface="Brill Roman"/>
                <a:cs typeface="Brill Roman"/>
              </a:rPr>
              <a:t>logiciels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Sécurisation du </a:t>
            </a:r>
            <a:r>
              <a:rPr lang="fr-FR" sz="2000" dirty="0" smtClean="0">
                <a:latin typeface="Brill Roman"/>
                <a:cs typeface="Brill Roman"/>
              </a:rPr>
              <a:t>parc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Simplicité d'installation </a:t>
            </a:r>
            <a:r>
              <a:rPr lang="fr-FR" sz="2000" dirty="0" smtClean="0">
                <a:latin typeface="Brill Roman"/>
                <a:cs typeface="Brill Roman"/>
              </a:rPr>
              <a:t>et d'utilisation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Installations silencieuses </a:t>
            </a:r>
            <a:r>
              <a:rPr lang="fr-FR" sz="2000" dirty="0" smtClean="0">
                <a:latin typeface="Brill Roman"/>
                <a:cs typeface="Brill Roman"/>
              </a:rPr>
              <a:t>de paquets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Brill Roman"/>
                <a:cs typeface="Brill Roman"/>
              </a:rPr>
              <a:t>Open </a:t>
            </a:r>
            <a:r>
              <a:rPr lang="fr-FR" sz="2000" dirty="0" smtClean="0">
                <a:latin typeface="Brill Roman"/>
                <a:cs typeface="Brill Roman"/>
              </a:rPr>
              <a:t>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Brill Roman"/>
                <a:cs typeface="Brill Roman"/>
              </a:rPr>
              <a:t>Gain de temps pour les installations répétitives</a:t>
            </a:r>
            <a:endParaRPr lang="fr-FR" sz="2000" dirty="0" smtClean="0">
              <a:latin typeface="Brill Roman"/>
              <a:cs typeface="Brill Roman"/>
            </a:endParaRPr>
          </a:p>
          <a:p>
            <a:endParaRPr lang="fr-FR" dirty="0">
              <a:latin typeface="Brill Roman"/>
              <a:cs typeface="Brill Roman"/>
            </a:endParaRPr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789550" y="3013252"/>
            <a:ext cx="7372698" cy="652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Inconvénients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640080" y="3494668"/>
            <a:ext cx="79469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Création de paquets peut </a:t>
            </a:r>
            <a:r>
              <a:rPr lang="fr-FR" sz="2000" dirty="0" smtClean="0">
                <a:latin typeface="Brill Roman"/>
                <a:cs typeface="Brill Roman"/>
              </a:rPr>
              <a:t>être complexe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Difficile pour les gros </a:t>
            </a:r>
            <a:r>
              <a:rPr lang="fr-FR" sz="2000" dirty="0" smtClean="0">
                <a:latin typeface="Brill Roman"/>
                <a:cs typeface="Brill Roman"/>
              </a:rPr>
              <a:t>logiciels (</a:t>
            </a:r>
            <a:r>
              <a:rPr lang="fr-FR" sz="2000" dirty="0" err="1">
                <a:latin typeface="Brill Roman"/>
                <a:cs typeface="Brill Roman"/>
              </a:rPr>
              <a:t>kaspersky</a:t>
            </a:r>
            <a:r>
              <a:rPr lang="fr-FR" sz="2000" dirty="0">
                <a:latin typeface="Brill Roman"/>
                <a:cs typeface="Brill Roman"/>
              </a:rPr>
              <a:t>, </a:t>
            </a:r>
            <a:r>
              <a:rPr lang="fr-FR" sz="2000" dirty="0" err="1" smtClean="0">
                <a:latin typeface="Brill Roman"/>
                <a:cs typeface="Brill Roman"/>
              </a:rPr>
              <a:t>Origin</a:t>
            </a:r>
            <a:r>
              <a:rPr lang="fr-FR" sz="2000" dirty="0" smtClean="0">
                <a:latin typeface="Brill Roman"/>
                <a:cs typeface="Brill Roman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On dépend de </a:t>
            </a:r>
            <a:r>
              <a:rPr lang="fr-FR" sz="2000" dirty="0" err="1">
                <a:latin typeface="Brill Roman"/>
                <a:cs typeface="Brill Roman"/>
              </a:rPr>
              <a:t>Tranquil</a:t>
            </a:r>
            <a:r>
              <a:rPr lang="fr-FR" sz="2000" dirty="0">
                <a:latin typeface="Brill Roman"/>
                <a:cs typeface="Brill Roman"/>
              </a:rPr>
              <a:t> IT pour </a:t>
            </a:r>
            <a:r>
              <a:rPr lang="fr-FR" sz="2000" dirty="0" smtClean="0">
                <a:latin typeface="Brill Roman"/>
                <a:cs typeface="Brill Roman"/>
              </a:rPr>
              <a:t>les paquets </a:t>
            </a:r>
            <a:r>
              <a:rPr lang="fr-FR" sz="2000" dirty="0">
                <a:latin typeface="Brill Roman"/>
                <a:cs typeface="Brill Roman"/>
              </a:rPr>
              <a:t>du dépôt </a:t>
            </a:r>
            <a:r>
              <a:rPr lang="fr-FR" sz="2000" dirty="0" smtClean="0">
                <a:latin typeface="Brill Roman"/>
                <a:cs typeface="Brill Roman"/>
              </a:rPr>
              <a:t>public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Brill Roman"/>
                <a:cs typeface="Brill Roman"/>
              </a:rPr>
              <a:t>On dépend de </a:t>
            </a:r>
            <a:r>
              <a:rPr lang="fr-FR" sz="2000" dirty="0" err="1">
                <a:latin typeface="Brill Roman"/>
                <a:cs typeface="Brill Roman"/>
              </a:rPr>
              <a:t>Tranquil</a:t>
            </a:r>
            <a:r>
              <a:rPr lang="fr-FR" sz="2000" dirty="0">
                <a:latin typeface="Brill Roman"/>
                <a:cs typeface="Brill Roman"/>
              </a:rPr>
              <a:t> IT </a:t>
            </a:r>
            <a:r>
              <a:rPr lang="fr-FR" sz="2000" dirty="0" smtClean="0">
                <a:latin typeface="Brill Roman"/>
                <a:cs typeface="Brill Roman"/>
              </a:rPr>
              <a:t>pour l'évolution </a:t>
            </a:r>
            <a:r>
              <a:rPr lang="fr-FR" sz="2000" dirty="0">
                <a:latin typeface="Brill Roman"/>
                <a:cs typeface="Brill Roman"/>
              </a:rPr>
              <a:t>de </a:t>
            </a:r>
            <a:r>
              <a:rPr lang="fr-FR" sz="2000" dirty="0" err="1">
                <a:latin typeface="Brill Roman"/>
                <a:cs typeface="Brill Roman"/>
              </a:rPr>
              <a:t>wapt</a:t>
            </a:r>
            <a:r>
              <a:rPr lang="fr-FR" sz="2000" dirty="0">
                <a:latin typeface="Brill Roman"/>
                <a:cs typeface="Brill Roman"/>
              </a:rPr>
              <a:t> et la </a:t>
            </a:r>
            <a:r>
              <a:rPr lang="fr-FR" sz="2000" dirty="0" smtClean="0">
                <a:latin typeface="Brill Roman"/>
                <a:cs typeface="Brill Roman"/>
              </a:rPr>
              <a:t>correction des </a:t>
            </a:r>
            <a:r>
              <a:rPr lang="fr-FR" sz="2000" dirty="0" err="1">
                <a:latin typeface="Brill Roman"/>
                <a:cs typeface="Brill Roman"/>
              </a:rPr>
              <a:t>bogges</a:t>
            </a:r>
            <a:endParaRPr lang="fr-FR" dirty="0">
              <a:latin typeface="Brill Roman"/>
              <a:cs typeface="Brill Roman"/>
            </a:endParaRPr>
          </a:p>
        </p:txBody>
      </p:sp>
      <p:sp>
        <p:nvSpPr>
          <p:cNvPr id="14" name="Espace réservé du texte 3"/>
          <p:cNvSpPr txBox="1">
            <a:spLocks/>
          </p:cNvSpPr>
          <p:nvPr/>
        </p:nvSpPr>
        <p:spPr>
          <a:xfrm>
            <a:off x="889462" y="5341737"/>
            <a:ext cx="7372698" cy="6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35000"/>
              <a:buFont typeface="Wingdings" charset="2"/>
              <a:buChar char="u"/>
              <a:defRPr sz="24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Unistra A"/>
                <a:ea typeface="+mn-ea"/>
                <a:cs typeface="Unistra 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>
                <a:solidFill>
                  <a:srgbClr val="FF0000"/>
                </a:solidFill>
              </a:rPr>
              <a:t>Multi-</a:t>
            </a:r>
            <a:r>
              <a:rPr lang="fr-FR" dirty="0" smtClean="0">
                <a:solidFill>
                  <a:srgbClr val="FF0000"/>
                </a:solidFill>
              </a:rPr>
              <a:t>dépôt: mutualiser les paquets </a:t>
            </a:r>
            <a:r>
              <a:rPr lang="fr-FR" dirty="0" err="1">
                <a:solidFill>
                  <a:srgbClr val="FF0000"/>
                </a:solidFill>
              </a:rPr>
              <a:t>wapt</a:t>
            </a:r>
            <a:r>
              <a:rPr lang="fr-FR" dirty="0">
                <a:solidFill>
                  <a:srgbClr val="FF0000"/>
                </a:solidFill>
              </a:rPr>
              <a:t> sur un dépôt </a:t>
            </a:r>
            <a:r>
              <a:rPr lang="fr-FR" dirty="0" smtClean="0">
                <a:solidFill>
                  <a:srgbClr val="FF0000"/>
                </a:solidFill>
              </a:rPr>
              <a:t>commun entre </a:t>
            </a:r>
            <a:r>
              <a:rPr lang="fr-FR" dirty="0">
                <a:solidFill>
                  <a:srgbClr val="FF0000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40470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 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1372" y="1"/>
            <a:ext cx="2302623" cy="6294654"/>
          </a:xfr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95464" y="1797892"/>
            <a:ext cx="5110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4000" dirty="0" smtClean="0">
                <a:latin typeface="Brill Roman"/>
                <a:cs typeface="Brill Roman"/>
              </a:rPr>
              <a:t>Déploiement de logiciels dans les laboratoires : </a:t>
            </a:r>
          </a:p>
          <a:p>
            <a:pPr>
              <a:buSzPct val="100000"/>
            </a:pPr>
            <a:r>
              <a:rPr lang="fr-FR" sz="4000" dirty="0" smtClean="0">
                <a:latin typeface="Brill Roman"/>
                <a:cs typeface="Brill Roman"/>
              </a:rPr>
              <a:t>généralités. </a:t>
            </a:r>
            <a:endParaRPr lang="fr-FR" sz="4000" dirty="0">
              <a:latin typeface="Brill Roman"/>
              <a:cs typeface="Brill Roman"/>
            </a:endParaRPr>
          </a:p>
          <a:p>
            <a:pPr>
              <a:buSzPct val="100000"/>
            </a:pPr>
            <a:endParaRPr lang="fr-FR" sz="4000" dirty="0">
              <a:latin typeface="Brill Roman"/>
              <a:cs typeface="Brill Roman"/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789551" y="496625"/>
            <a:ext cx="7372698" cy="652282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85" y="2806399"/>
            <a:ext cx="1859195" cy="6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382" y="1760267"/>
            <a:ext cx="794696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Parc hétérogène (~ versions d’OS)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Pas de suivi de version des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Problématique de mises à jour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Environnement Hors AD (portables)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Besoins des utilisateurs &amp; réactivité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Déploiements à grande </a:t>
            </a:r>
            <a:r>
              <a:rPr lang="fr-FR" sz="2800" dirty="0">
                <a:latin typeface="Brill Roman"/>
                <a:cs typeface="Brill Roman"/>
              </a:rPr>
              <a:t>é</a:t>
            </a:r>
            <a:r>
              <a:rPr lang="fr-FR" sz="2800" dirty="0" smtClean="0">
                <a:latin typeface="Brill Roman"/>
                <a:cs typeface="Brill Roman"/>
              </a:rPr>
              <a:t>chelle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Personnalisation des installations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713637"/>
            <a:ext cx="7372698" cy="652282"/>
          </a:xfrm>
        </p:spPr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Problématiques fréquemment rencontrées dans les laboratoires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Introduction| déploiement de logiciels : généralités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20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2218405"/>
            <a:ext cx="79469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Payants ? MSCC, </a:t>
            </a:r>
            <a:r>
              <a:rPr lang="fr-FR" sz="2800" dirty="0" err="1" smtClean="0">
                <a:latin typeface="Brill Roman"/>
                <a:cs typeface="Brill Roman"/>
              </a:rPr>
              <a:t>altiris</a:t>
            </a:r>
            <a:r>
              <a:rPr lang="fr-FR" sz="2800" dirty="0" smtClean="0">
                <a:latin typeface="Brill Roman"/>
                <a:cs typeface="Brill Roman"/>
              </a:rPr>
              <a:t>, </a:t>
            </a:r>
            <a:r>
              <a:rPr lang="fr-FR" sz="2800" dirty="0" err="1" smtClean="0">
                <a:latin typeface="Brill Roman"/>
                <a:cs typeface="Brill Roman"/>
              </a:rPr>
              <a:t>adminstudio</a:t>
            </a:r>
            <a:r>
              <a:rPr lang="fr-FR" sz="2800" dirty="0" smtClean="0">
                <a:latin typeface="Brill Roman"/>
                <a:cs typeface="Brill Roman"/>
              </a:rPr>
              <a:t> 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Gratuits ? </a:t>
            </a:r>
            <a:r>
              <a:rPr lang="fr-FR" sz="2800" dirty="0" err="1" smtClean="0">
                <a:latin typeface="Brill Roman"/>
                <a:cs typeface="Brill Roman"/>
              </a:rPr>
              <a:t>wpkg</a:t>
            </a:r>
            <a:r>
              <a:rPr lang="fr-FR" sz="2800" dirty="0" smtClean="0">
                <a:latin typeface="Brill Roman"/>
                <a:cs typeface="Brill Roman"/>
              </a:rPr>
              <a:t>, PDQ </a:t>
            </a:r>
            <a:r>
              <a:rPr lang="fr-FR" sz="2800" dirty="0" err="1" smtClean="0">
                <a:latin typeface="Brill Roman"/>
                <a:cs typeface="Brill Roman"/>
              </a:rPr>
              <a:t>Deploy</a:t>
            </a:r>
            <a:r>
              <a:rPr lang="fr-FR" sz="2800" dirty="0" smtClean="0">
                <a:latin typeface="Brill Roman"/>
                <a:cs typeface="Brill Roman"/>
              </a:rPr>
              <a:t>, </a:t>
            </a:r>
            <a:r>
              <a:rPr lang="fr-FR" sz="2800" dirty="0" err="1" smtClean="0">
                <a:latin typeface="Brill Roman"/>
                <a:cs typeface="Brill Roman"/>
              </a:rPr>
              <a:t>fog,wapt</a:t>
            </a:r>
            <a:r>
              <a:rPr lang="fr-FR" sz="2800" dirty="0" smtClean="0">
                <a:latin typeface="Brill Roman"/>
                <a:cs typeface="Brill Roman"/>
              </a:rPr>
              <a:t>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Faciles à mettre en œuvre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Infrastructure matérielle 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Licence ? Support ? </a:t>
            </a:r>
          </a:p>
          <a:p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745787"/>
            <a:ext cx="7372698" cy="652282"/>
          </a:xfrm>
        </p:spPr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Systèmes de déploiement ? Lequel ? Et à quel coût ?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Introduction| déploiement de logiciels : généralités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986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 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1372" y="1"/>
            <a:ext cx="2302623" cy="6294654"/>
          </a:xfr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95464" y="1797892"/>
            <a:ext cx="5110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4000" dirty="0" smtClean="0">
                <a:latin typeface="Brill Roman"/>
                <a:cs typeface="Brill Roman"/>
              </a:rPr>
              <a:t>Présentation du </a:t>
            </a:r>
          </a:p>
          <a:p>
            <a:pPr>
              <a:buSzPct val="100000"/>
            </a:pPr>
            <a:r>
              <a:rPr lang="fr-FR" sz="4000" dirty="0" smtClean="0">
                <a:latin typeface="Brill Roman"/>
                <a:cs typeface="Brill Roman"/>
              </a:rPr>
              <a:t>Service WAPT </a:t>
            </a:r>
            <a:endParaRPr lang="fr-FR" sz="4000" dirty="0">
              <a:latin typeface="Brill Roman"/>
              <a:cs typeface="Brill Roman"/>
            </a:endParaRPr>
          </a:p>
          <a:p>
            <a:pPr>
              <a:buSzPct val="100000"/>
            </a:pPr>
            <a:endParaRPr lang="fr-FR" sz="4000" dirty="0">
              <a:latin typeface="Brill Roman"/>
              <a:cs typeface="Brill Roman"/>
            </a:endParaRP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789551" y="496625"/>
            <a:ext cx="7372698" cy="652282"/>
          </a:xfrm>
        </p:spPr>
        <p:txBody>
          <a:bodyPr/>
          <a:lstStyle/>
          <a:p>
            <a:r>
              <a:rPr lang="fr-FR" dirty="0" smtClean="0"/>
              <a:t>WAPT | Présentation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85" y="2806399"/>
            <a:ext cx="1859195" cy="6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5463" y="1503067"/>
            <a:ext cx="76549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fr-FR" sz="2800" dirty="0" smtClean="0">
                <a:latin typeface="Brill Bold"/>
                <a:cs typeface="Brill Bold"/>
              </a:rPr>
              <a:t>Système de dépôt logiciel</a:t>
            </a:r>
            <a:r>
              <a:rPr lang="fr-FR" sz="2800" dirty="0">
                <a:latin typeface="Brill Roman"/>
                <a:cs typeface="Brill Bold"/>
              </a:rPr>
              <a:t> </a:t>
            </a:r>
            <a:r>
              <a:rPr lang="fr-FR" sz="2800" dirty="0" smtClean="0">
                <a:latin typeface="Brill Roman"/>
                <a:cs typeface="Brill Bold"/>
              </a:rPr>
              <a:t>basé sur une infrastructure client-Serveur, et fortement inspiré du système de dépôt APT Debian</a:t>
            </a:r>
            <a:endParaRPr lang="fr-FR" sz="2800" dirty="0">
              <a:latin typeface="Brill Roman"/>
              <a:cs typeface="Brill Roman"/>
            </a:endParaRPr>
          </a:p>
        </p:txBody>
      </p:sp>
      <p:pic>
        <p:nvPicPr>
          <p:cNvPr id="26" name="Espace réservé pour une image  2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3310278"/>
            <a:ext cx="7598276" cy="2297153"/>
          </a:xfr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Principe de fonctionnement de WAPT 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WAPT </a:t>
            </a:r>
            <a:r>
              <a:rPr lang="fr-FR" dirty="0"/>
              <a:t>| </a:t>
            </a:r>
            <a:r>
              <a:rPr lang="fr-FR" dirty="0" smtClean="0"/>
              <a:t>Présentation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09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0" y="1647742"/>
            <a:ext cx="808093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Site internet : http://www.wapt.fr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Moteur en python (+ Développement)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Architecture </a:t>
            </a:r>
            <a:r>
              <a:rPr lang="fr-FR" sz="2800" dirty="0" err="1" smtClean="0">
                <a:latin typeface="Brill Roman"/>
                <a:cs typeface="Brill Roman"/>
              </a:rPr>
              <a:t>client/Serveur</a:t>
            </a:r>
            <a:r>
              <a:rPr lang="fr-FR" sz="2800" dirty="0" smtClean="0">
                <a:latin typeface="Brill Roman"/>
                <a:cs typeface="Brill Roman"/>
              </a:rPr>
              <a:t> classique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>
                <a:latin typeface="Brill Roman"/>
                <a:cs typeface="Brill Roman"/>
              </a:rPr>
              <a:t>Serveur : Linux ou </a:t>
            </a:r>
            <a:r>
              <a:rPr lang="fr-FR" sz="2800" dirty="0" err="1">
                <a:latin typeface="Brill Roman"/>
                <a:cs typeface="Brill Roman"/>
              </a:rPr>
              <a:t>windows</a:t>
            </a:r>
            <a:endParaRPr lang="fr-FR" sz="2800" dirty="0">
              <a:latin typeface="Brill Roman"/>
              <a:cs typeface="Brill Roman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clients : </a:t>
            </a:r>
            <a:r>
              <a:rPr lang="fr-FR" sz="2800" dirty="0" err="1" smtClean="0">
                <a:latin typeface="Brill Roman"/>
                <a:cs typeface="Brill Roman"/>
              </a:rPr>
              <a:t>windows</a:t>
            </a:r>
            <a:r>
              <a:rPr lang="fr-FR" sz="2800" dirty="0" smtClean="0">
                <a:latin typeface="Brill Roman"/>
                <a:cs typeface="Brill Roman"/>
              </a:rPr>
              <a:t> uniquement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>
                <a:latin typeface="Brill Roman"/>
                <a:cs typeface="Brill Roman"/>
              </a:rPr>
              <a:t>Logiciel Open Source , licence GPL, Développé </a:t>
            </a:r>
            <a:r>
              <a:rPr lang="fr-FR" sz="2800" dirty="0" smtClean="0">
                <a:latin typeface="Brill Roman"/>
                <a:cs typeface="Brill Roman"/>
              </a:rPr>
              <a:t>par la </a:t>
            </a:r>
            <a:r>
              <a:rPr lang="fr-FR" sz="2800" dirty="0">
                <a:latin typeface="Brill Roman"/>
                <a:cs typeface="Brill Roman"/>
              </a:rPr>
              <a:t>société française </a:t>
            </a:r>
            <a:r>
              <a:rPr lang="fr-FR" sz="2800" dirty="0" err="1">
                <a:latin typeface="Brill Roman"/>
                <a:cs typeface="Brill Roman"/>
              </a:rPr>
              <a:t>Tranquil</a:t>
            </a:r>
            <a:r>
              <a:rPr lang="fr-FR" sz="2800" dirty="0">
                <a:latin typeface="Brill Roman"/>
                <a:cs typeface="Brill Roman"/>
              </a:rPr>
              <a:t> IT</a:t>
            </a:r>
            <a:endParaRPr lang="fr-FR" sz="4000" b="1" i="1" dirty="0">
              <a:solidFill>
                <a:srgbClr val="FF3736"/>
              </a:solidFill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681487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 smtClean="0"/>
              <a:t>WAPT : l’</a:t>
            </a:r>
            <a:r>
              <a:rPr lang="fr-FR" dirty="0" err="1" smtClean="0"/>
              <a:t>apt-get</a:t>
            </a:r>
            <a:r>
              <a:rPr lang="fr-FR" dirty="0" smtClean="0"/>
              <a:t> pour </a:t>
            </a:r>
            <a:r>
              <a:rPr lang="fr-FR" dirty="0" err="1" smtClean="0"/>
              <a:t>windows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Présentation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70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081" y="1313819"/>
            <a:ext cx="71646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 smtClean="0">
              <a:latin typeface="Brill Roman"/>
              <a:cs typeface="Brill Roman"/>
            </a:endParaRPr>
          </a:p>
          <a:p>
            <a:r>
              <a:rPr lang="fr-FR" sz="2800" u="sng" dirty="0" smtClean="0">
                <a:latin typeface="Brill Roman"/>
                <a:cs typeface="Brill Roman"/>
              </a:rPr>
              <a:t>Version « </a:t>
            </a:r>
            <a:r>
              <a:rPr lang="fr-FR" sz="2800" u="sng" dirty="0" err="1" smtClean="0">
                <a:latin typeface="Brill Roman"/>
                <a:cs typeface="Brill Roman"/>
              </a:rPr>
              <a:t>community</a:t>
            </a:r>
            <a:r>
              <a:rPr lang="fr-FR" sz="2800" u="sng" dirty="0" smtClean="0">
                <a:latin typeface="Brill Roman"/>
                <a:cs typeface="Brill Roman"/>
              </a:rPr>
              <a:t> 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« gratuite » et adaptée pour un parc de taille moyenne (~300 Postes)</a:t>
            </a:r>
          </a:p>
          <a:p>
            <a:endParaRPr lang="fr-FR" sz="2800" dirty="0" smtClean="0">
              <a:latin typeface="Brill Roman"/>
              <a:cs typeface="Brill Roman"/>
            </a:endParaRPr>
          </a:p>
          <a:p>
            <a:r>
              <a:rPr lang="fr-FR" sz="2800" u="sng" dirty="0" smtClean="0">
                <a:latin typeface="Brill Roman"/>
                <a:cs typeface="Brill Roman"/>
              </a:rPr>
              <a:t>Version </a:t>
            </a:r>
            <a:r>
              <a:rPr lang="fr-FR" sz="2800" u="sng" dirty="0">
                <a:latin typeface="Brill Roman"/>
                <a:cs typeface="Brill Roman"/>
              </a:rPr>
              <a:t>« </a:t>
            </a:r>
            <a:r>
              <a:rPr lang="fr-FR" sz="2800" u="sng" dirty="0" smtClean="0">
                <a:latin typeface="Brill Roman"/>
                <a:cs typeface="Brill Roman"/>
              </a:rPr>
              <a:t>Entreprise</a:t>
            </a:r>
            <a:r>
              <a:rPr lang="fr-FR" sz="2800" u="sng" dirty="0">
                <a:latin typeface="Brill Roman"/>
                <a:cs typeface="Brill Roman"/>
              </a:rPr>
              <a:t> </a:t>
            </a:r>
            <a:r>
              <a:rPr lang="fr-FR" sz="2800" u="sng" dirty="0" smtClean="0">
                <a:latin typeface="Brill Roman"/>
                <a:cs typeface="Brill Roman"/>
              </a:rPr>
              <a:t>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Payante (10 € /poste et par an)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Grand parc (&gt; 3000 postes)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Brill Roman"/>
                <a:cs typeface="Brill Roman"/>
              </a:rPr>
              <a:t>Certifiée par l’ANSSI</a:t>
            </a:r>
            <a:endParaRPr lang="fr-FR" sz="4000" dirty="0" smtClean="0">
              <a:latin typeface="Brill Roman"/>
              <a:cs typeface="Brill Roman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WAPT : Déploiement d’applications sous Windows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AB9C-9D20-B149-B69D-443DC4350F1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789550" y="661537"/>
            <a:ext cx="7372698" cy="652282"/>
          </a:xfrm>
        </p:spPr>
        <p:txBody>
          <a:bodyPr>
            <a:normAutofit/>
          </a:bodyPr>
          <a:lstStyle/>
          <a:p>
            <a:r>
              <a:rPr lang="fr-FR" dirty="0" smtClean="0"/>
              <a:t>WAPT : Versions et tarifs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789550" y="249945"/>
            <a:ext cx="7714370" cy="30100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WAPT | Présentation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é de Strasbourg">
  <a:themeElements>
    <a:clrScheme name="Université de Strasbourg">
      <a:dk1>
        <a:sysClr val="windowText" lastClr="000000"/>
      </a:dk1>
      <a:lt1>
        <a:sysClr val="window" lastClr="FFFFFF"/>
      </a:lt1>
      <a:dk2>
        <a:srgbClr val="FF071B"/>
      </a:dk2>
      <a:lt2>
        <a:srgbClr val="F0EDEB"/>
      </a:lt2>
      <a:accent1>
        <a:srgbClr val="7CC9F4"/>
      </a:accent1>
      <a:accent2>
        <a:srgbClr val="198C2C"/>
      </a:accent2>
      <a:accent3>
        <a:srgbClr val="3A0CCD"/>
      </a:accent3>
      <a:accent4>
        <a:srgbClr val="9E6048"/>
      </a:accent4>
      <a:accent5>
        <a:srgbClr val="F0929A"/>
      </a:accent5>
      <a:accent6>
        <a:srgbClr val="9F534C"/>
      </a:accent6>
      <a:hlink>
        <a:srgbClr val="2442D4"/>
      </a:hlink>
      <a:folHlink>
        <a:srgbClr val="402A7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WAPT Xstra Juin2018 - en cours</Template>
  <TotalTime>878</TotalTime>
  <Words>1003</Words>
  <Application>Microsoft Office PowerPoint</Application>
  <PresentationFormat>Affichage à l'écran (4:3)</PresentationFormat>
  <Paragraphs>274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Brill Bold</vt:lpstr>
      <vt:lpstr>Brill Bold Italic</vt:lpstr>
      <vt:lpstr>Brill Roman</vt:lpstr>
      <vt:lpstr>Calibri</vt:lpstr>
      <vt:lpstr>Unistra A</vt:lpstr>
      <vt:lpstr>Wingdings</vt:lpstr>
      <vt:lpstr>Université de Strasbourg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 / UNISTRA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Ludo</dc:creator>
  <cp:lastModifiedBy>Ludo</cp:lastModifiedBy>
  <cp:revision>122</cp:revision>
  <dcterms:created xsi:type="dcterms:W3CDTF">2018-03-20T10:54:56Z</dcterms:created>
  <dcterms:modified xsi:type="dcterms:W3CDTF">2018-06-08T16:31:32Z</dcterms:modified>
</cp:coreProperties>
</file>