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s.zoneminder.com/viewtopic.php?t=5815" TargetMode="External"/><Relationship Id="rId2" Type="http://schemas.openxmlformats.org/officeDocument/2006/relationships/hyperlink" Target="https://wiki.zoneminder.com/Debian_8_64-bit_with_Zoneminder_1.29.0_the_Easy_Wa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spberrypi.org/forums/viewtopic.php?t=6560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15128" y="1531279"/>
            <a:ext cx="8666974" cy="2098226"/>
          </a:xfrm>
        </p:spPr>
        <p:txBody>
          <a:bodyPr/>
          <a:lstStyle/>
          <a:p>
            <a:r>
              <a:rPr lang="fr-FR" dirty="0" smtClean="0"/>
              <a:t>Système de vidéosurveillance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Zoneminder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92" y="3737204"/>
            <a:ext cx="2222500" cy="222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27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</a:t>
            </a:r>
            <a:r>
              <a:rPr lang="fr-FR" dirty="0" err="1"/>
              <a:t>Zoneminder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7" y="1428750"/>
            <a:ext cx="7034213" cy="50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0"/>
            <a:ext cx="11487151" cy="76044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7600" y="476250"/>
            <a:ext cx="5076825" cy="1485900"/>
          </a:xfrm>
        </p:spPr>
        <p:txBody>
          <a:bodyPr>
            <a:noAutofit/>
          </a:bodyPr>
          <a:lstStyle/>
          <a:p>
            <a:r>
              <a:rPr lang="fr-FR" sz="5400" dirty="0" smtClean="0"/>
              <a:t>Questions?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9160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624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Contexte // Besoins</a:t>
            </a:r>
          </a:p>
          <a:p>
            <a:r>
              <a:rPr lang="fr-FR" sz="2400" dirty="0" smtClean="0"/>
              <a:t>Solution retenue : </a:t>
            </a:r>
            <a:r>
              <a:rPr lang="fr-FR" sz="2400" dirty="0" err="1" smtClean="0"/>
              <a:t>Zoneminder</a:t>
            </a:r>
            <a:endParaRPr lang="fr-FR" sz="2400" dirty="0" smtClean="0"/>
          </a:p>
          <a:p>
            <a:r>
              <a:rPr lang="fr-FR" sz="2400" dirty="0" smtClean="0"/>
              <a:t>Installation</a:t>
            </a:r>
          </a:p>
          <a:p>
            <a:pPr lvl="1"/>
            <a:r>
              <a:rPr lang="fr-FR" sz="2400" dirty="0" smtClean="0"/>
              <a:t>Caméras IP</a:t>
            </a:r>
          </a:p>
          <a:p>
            <a:pPr lvl="1"/>
            <a:r>
              <a:rPr lang="fr-FR" sz="2400" dirty="0" smtClean="0"/>
              <a:t>Serveur </a:t>
            </a:r>
            <a:r>
              <a:rPr lang="fr-FR" sz="2400" dirty="0" err="1" smtClean="0"/>
              <a:t>Zoneminder</a:t>
            </a:r>
            <a:endParaRPr lang="fr-FR" sz="2400" dirty="0" smtClean="0"/>
          </a:p>
          <a:p>
            <a:pPr lvl="1"/>
            <a:r>
              <a:rPr lang="fr-FR" sz="2400" dirty="0" smtClean="0"/>
              <a:t>Mosaïque</a:t>
            </a:r>
          </a:p>
          <a:p>
            <a:pPr lvl="1"/>
            <a:r>
              <a:rPr lang="fr-FR" sz="2400" dirty="0" smtClean="0"/>
              <a:t>Ordinateur agent logé</a:t>
            </a:r>
          </a:p>
          <a:p>
            <a:pPr lvl="1"/>
            <a:r>
              <a:rPr lang="fr-FR" sz="2400" dirty="0" smtClean="0"/>
              <a:t>Mosaïque accueil</a:t>
            </a:r>
          </a:p>
          <a:p>
            <a:r>
              <a:rPr lang="fr-FR" sz="2400" dirty="0" smtClean="0"/>
              <a:t>Interface </a:t>
            </a:r>
            <a:r>
              <a:rPr lang="fr-FR" sz="2400" dirty="0" err="1" smtClean="0"/>
              <a:t>Zoneminder</a:t>
            </a:r>
            <a:endParaRPr lang="fr-FR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40" y="1704975"/>
            <a:ext cx="5746171" cy="395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e 6"/>
          <p:cNvGrpSpPr/>
          <p:nvPr/>
        </p:nvGrpSpPr>
        <p:grpSpPr>
          <a:xfrm rot="20089794">
            <a:off x="9115424" y="3127770"/>
            <a:ext cx="1666875" cy="1990725"/>
            <a:chOff x="8839199" y="3203971"/>
            <a:chExt cx="1666875" cy="1990725"/>
          </a:xfrm>
        </p:grpSpPr>
        <p:sp>
          <p:nvSpPr>
            <p:cNvPr id="5" name="Organigramme : Extraire 4"/>
            <p:cNvSpPr/>
            <p:nvPr/>
          </p:nvSpPr>
          <p:spPr>
            <a:xfrm rot="2776273">
              <a:off x="8601074" y="3442096"/>
              <a:ext cx="1990725" cy="1514475"/>
            </a:xfrm>
            <a:prstGeom prst="flowChartExtract">
              <a:avLst/>
            </a:prstGeom>
            <a:gradFill>
              <a:gsLst>
                <a:gs pos="0">
                  <a:srgbClr val="FF0000"/>
                </a:gs>
                <a:gs pos="50000">
                  <a:srgbClr val="FFC000">
                    <a:alpha val="32000"/>
                  </a:srgbClr>
                </a:gs>
                <a:gs pos="100000">
                  <a:srgbClr val="FFFF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449" y="3465908"/>
              <a:ext cx="428625" cy="428625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 rot="7992352">
            <a:off x="8111284" y="1867935"/>
            <a:ext cx="1602411" cy="1913737"/>
            <a:chOff x="8839199" y="3203971"/>
            <a:chExt cx="1666875" cy="1990725"/>
          </a:xfrm>
        </p:grpSpPr>
        <p:sp>
          <p:nvSpPr>
            <p:cNvPr id="9" name="Organigramme : Extraire 8"/>
            <p:cNvSpPr/>
            <p:nvPr/>
          </p:nvSpPr>
          <p:spPr>
            <a:xfrm rot="2776273">
              <a:off x="8601074" y="3442096"/>
              <a:ext cx="1990725" cy="1514475"/>
            </a:xfrm>
            <a:prstGeom prst="flowChartExtract">
              <a:avLst/>
            </a:prstGeom>
            <a:gradFill>
              <a:gsLst>
                <a:gs pos="0">
                  <a:srgbClr val="FF0000"/>
                </a:gs>
                <a:gs pos="50000">
                  <a:srgbClr val="FFC000">
                    <a:alpha val="32000"/>
                  </a:srgbClr>
                </a:gs>
                <a:gs pos="100000">
                  <a:srgbClr val="FFFF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449" y="3465908"/>
              <a:ext cx="428625" cy="428625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 rot="1147454" flipH="1">
            <a:off x="10365705" y="3590057"/>
            <a:ext cx="1214190" cy="1450090"/>
            <a:chOff x="8839199" y="3203971"/>
            <a:chExt cx="1666875" cy="1990725"/>
          </a:xfrm>
        </p:grpSpPr>
        <p:sp>
          <p:nvSpPr>
            <p:cNvPr id="12" name="Organigramme : Extraire 11"/>
            <p:cNvSpPr/>
            <p:nvPr/>
          </p:nvSpPr>
          <p:spPr>
            <a:xfrm rot="2776273">
              <a:off x="8601074" y="3442096"/>
              <a:ext cx="1990725" cy="1514475"/>
            </a:xfrm>
            <a:prstGeom prst="flowChartExtract">
              <a:avLst/>
            </a:prstGeom>
            <a:gradFill>
              <a:gsLst>
                <a:gs pos="0">
                  <a:srgbClr val="FF0000"/>
                </a:gs>
                <a:gs pos="50000">
                  <a:srgbClr val="FFC000">
                    <a:alpha val="32000"/>
                  </a:srgbClr>
                </a:gs>
                <a:gs pos="100000">
                  <a:srgbClr val="FFFF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449" y="3465908"/>
              <a:ext cx="428625" cy="428625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/>
        </p:nvGrpSpPr>
        <p:grpSpPr>
          <a:xfrm rot="9089584">
            <a:off x="6119329" y="2081992"/>
            <a:ext cx="1170958" cy="1398458"/>
            <a:chOff x="8839199" y="3203971"/>
            <a:chExt cx="1666875" cy="1990725"/>
          </a:xfrm>
        </p:grpSpPr>
        <p:sp>
          <p:nvSpPr>
            <p:cNvPr id="15" name="Organigramme : Extraire 14"/>
            <p:cNvSpPr/>
            <p:nvPr/>
          </p:nvSpPr>
          <p:spPr>
            <a:xfrm rot="2776273">
              <a:off x="8601074" y="3442096"/>
              <a:ext cx="1990725" cy="1514475"/>
            </a:xfrm>
            <a:prstGeom prst="flowChartExtract">
              <a:avLst/>
            </a:prstGeom>
            <a:gradFill>
              <a:gsLst>
                <a:gs pos="0">
                  <a:srgbClr val="FF0000"/>
                </a:gs>
                <a:gs pos="50000">
                  <a:srgbClr val="FFC000">
                    <a:alpha val="32000"/>
                  </a:srgbClr>
                </a:gs>
                <a:gs pos="100000">
                  <a:srgbClr val="FFFF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449" y="3465908"/>
              <a:ext cx="428625" cy="428625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 rot="20107446">
            <a:off x="6558847" y="3806372"/>
            <a:ext cx="1057896" cy="1263430"/>
            <a:chOff x="8839199" y="3203971"/>
            <a:chExt cx="1666875" cy="1990725"/>
          </a:xfrm>
        </p:grpSpPr>
        <p:sp>
          <p:nvSpPr>
            <p:cNvPr id="18" name="Organigramme : Extraire 17"/>
            <p:cNvSpPr/>
            <p:nvPr/>
          </p:nvSpPr>
          <p:spPr>
            <a:xfrm rot="2776273">
              <a:off x="8601074" y="3442096"/>
              <a:ext cx="1990725" cy="1514475"/>
            </a:xfrm>
            <a:prstGeom prst="flowChartExtract">
              <a:avLst/>
            </a:prstGeom>
            <a:gradFill>
              <a:gsLst>
                <a:gs pos="0">
                  <a:srgbClr val="FF0000"/>
                </a:gs>
                <a:gs pos="50000">
                  <a:srgbClr val="FFC000">
                    <a:alpha val="32000"/>
                  </a:srgbClr>
                </a:gs>
                <a:gs pos="100000">
                  <a:srgbClr val="FFFF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449" y="3465908"/>
              <a:ext cx="428625" cy="428625"/>
            </a:xfrm>
            <a:prstGeom prst="rect">
              <a:avLst/>
            </a:prstGeom>
          </p:spPr>
        </p:pic>
      </p:grpSp>
      <p:grpSp>
        <p:nvGrpSpPr>
          <p:cNvPr id="20" name="Groupe 19"/>
          <p:cNvGrpSpPr/>
          <p:nvPr/>
        </p:nvGrpSpPr>
        <p:grpSpPr>
          <a:xfrm rot="20652711">
            <a:off x="7777295" y="3722918"/>
            <a:ext cx="1170958" cy="1398458"/>
            <a:chOff x="8839199" y="3203971"/>
            <a:chExt cx="1666875" cy="1990725"/>
          </a:xfrm>
        </p:grpSpPr>
        <p:sp>
          <p:nvSpPr>
            <p:cNvPr id="21" name="Organigramme : Extraire 20"/>
            <p:cNvSpPr/>
            <p:nvPr/>
          </p:nvSpPr>
          <p:spPr>
            <a:xfrm rot="2776273">
              <a:off x="8601074" y="3442096"/>
              <a:ext cx="1990725" cy="1514475"/>
            </a:xfrm>
            <a:prstGeom prst="flowChartExtract">
              <a:avLst/>
            </a:prstGeom>
            <a:gradFill>
              <a:gsLst>
                <a:gs pos="0">
                  <a:srgbClr val="FF0000"/>
                </a:gs>
                <a:gs pos="50000">
                  <a:srgbClr val="FFC000">
                    <a:alpha val="32000"/>
                  </a:srgbClr>
                </a:gs>
                <a:gs pos="100000">
                  <a:srgbClr val="FFFF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449" y="3465908"/>
              <a:ext cx="428625" cy="428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09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5834" y="690907"/>
            <a:ext cx="2542060" cy="799418"/>
          </a:xfrm>
        </p:spPr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305426" y="552450"/>
            <a:ext cx="4914900" cy="3362325"/>
          </a:xfrm>
          <a:prstGeom prst="rect">
            <a:avLst/>
          </a:prstGeom>
          <a:noFill/>
          <a:ln w="444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05425" y="57402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Réseau privé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552950" y="1600200"/>
            <a:ext cx="150495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VM</a:t>
            </a:r>
            <a:endParaRPr lang="fr-FR" dirty="0"/>
          </a:p>
          <a:p>
            <a:pPr algn="ctr"/>
            <a:r>
              <a:rPr lang="fr-FR" dirty="0" smtClean="0"/>
              <a:t>Relais </a:t>
            </a:r>
            <a:r>
              <a:rPr lang="fr-FR" dirty="0" err="1" smtClean="0"/>
              <a:t>smtp</a:t>
            </a:r>
            <a:endParaRPr lang="fr-FR" dirty="0"/>
          </a:p>
        </p:txBody>
      </p:sp>
      <p:cxnSp>
        <p:nvCxnSpPr>
          <p:cNvPr id="9" name="Connecteur droit 8"/>
          <p:cNvCxnSpPr>
            <a:stCxn id="7" idx="1"/>
          </p:cNvCxnSpPr>
          <p:nvPr/>
        </p:nvCxnSpPr>
        <p:spPr>
          <a:xfrm flipH="1">
            <a:off x="4015216" y="2019300"/>
            <a:ext cx="5377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341985" y="183463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Osiris</a:t>
            </a:r>
            <a:endParaRPr lang="fr-FR" dirty="0"/>
          </a:p>
        </p:txBody>
      </p:sp>
      <p:cxnSp>
        <p:nvCxnSpPr>
          <p:cNvPr id="12" name="Connecteur droit 11"/>
          <p:cNvCxnSpPr>
            <a:stCxn id="7" idx="3"/>
          </p:cNvCxnSpPr>
          <p:nvPr/>
        </p:nvCxnSpPr>
        <p:spPr>
          <a:xfrm>
            <a:off x="6057900" y="2019300"/>
            <a:ext cx="5952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6638925" y="1295400"/>
            <a:ext cx="1905000" cy="7239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638925" y="2019300"/>
            <a:ext cx="19526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638925" y="2019301"/>
            <a:ext cx="190500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3486" y="1090616"/>
            <a:ext cx="596128" cy="61912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111" y="1819276"/>
            <a:ext cx="596128" cy="61912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3486" y="2557463"/>
            <a:ext cx="596128" cy="619124"/>
          </a:xfrm>
          <a:prstGeom prst="rect">
            <a:avLst/>
          </a:prstGeom>
        </p:spPr>
      </p:pic>
      <p:grpSp>
        <p:nvGrpSpPr>
          <p:cNvPr id="44" name="Groupe 43"/>
          <p:cNvGrpSpPr/>
          <p:nvPr/>
        </p:nvGrpSpPr>
        <p:grpSpPr>
          <a:xfrm>
            <a:off x="4104365" y="1823748"/>
            <a:ext cx="285750" cy="369332"/>
            <a:chOff x="3457575" y="4215884"/>
            <a:chExt cx="285750" cy="369332"/>
          </a:xfrm>
        </p:grpSpPr>
        <p:cxnSp>
          <p:nvCxnSpPr>
            <p:cNvPr id="32" name="Connecteur droit 31"/>
            <p:cNvCxnSpPr/>
            <p:nvPr/>
          </p:nvCxnSpPr>
          <p:spPr>
            <a:xfrm flipH="1">
              <a:off x="3457575" y="4215884"/>
              <a:ext cx="247650" cy="369332"/>
            </a:xfrm>
            <a:prstGeom prst="line">
              <a:avLst/>
            </a:prstGeom>
            <a:ln w="666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506491" y="4241542"/>
              <a:ext cx="236834" cy="337066"/>
            </a:xfrm>
            <a:prstGeom prst="line">
              <a:avLst/>
            </a:prstGeom>
            <a:ln w="666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ZoneTexte 34"/>
          <p:cNvSpPr txBox="1"/>
          <p:nvPr/>
        </p:nvSpPr>
        <p:spPr>
          <a:xfrm>
            <a:off x="8626234" y="1340408"/>
            <a:ext cx="101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obsolète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8673859" y="2048946"/>
            <a:ext cx="101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obsolète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8638814" y="2779749"/>
            <a:ext cx="101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obsolète</a:t>
            </a:r>
            <a:endParaRPr lang="fr-FR" dirty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7" y="4718777"/>
            <a:ext cx="1836188" cy="91809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7" y="5636872"/>
            <a:ext cx="1836188" cy="918094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68" y="5637944"/>
            <a:ext cx="1836188" cy="918094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82" y="4615074"/>
            <a:ext cx="1836188" cy="918094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3273519" y="4423690"/>
            <a:ext cx="6172199" cy="227861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7458554" y="4953305"/>
            <a:ext cx="21050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Matériel disponible </a:t>
            </a:r>
          </a:p>
          <a:p>
            <a:pPr algn="ctr"/>
            <a:r>
              <a:rPr lang="fr-FR" dirty="0" smtClean="0"/>
              <a:t>à installer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Capture d’images</a:t>
            </a:r>
          </a:p>
          <a:p>
            <a:pPr algn="ctr"/>
            <a:r>
              <a:rPr lang="fr-FR" dirty="0" smtClean="0"/>
              <a:t>(pas de vidéo)</a:t>
            </a:r>
            <a:endParaRPr lang="fr-FR" dirty="0"/>
          </a:p>
        </p:txBody>
      </p:sp>
      <p:sp>
        <p:nvSpPr>
          <p:cNvPr id="53" name="Titre 1"/>
          <p:cNvSpPr txBox="1">
            <a:spLocks/>
          </p:cNvSpPr>
          <p:nvPr/>
        </p:nvSpPr>
        <p:spPr>
          <a:xfrm>
            <a:off x="995834" y="4308804"/>
            <a:ext cx="2542060" cy="7994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Besoins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9445718" y="5239833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+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9919205" y="4431470"/>
            <a:ext cx="1894453" cy="227861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7108234" y="1777817"/>
            <a:ext cx="1402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Envois d’e-mails</a:t>
            </a:r>
            <a:endParaRPr lang="fr-FR" sz="1400" dirty="0"/>
          </a:p>
        </p:txBody>
      </p:sp>
      <p:sp>
        <p:nvSpPr>
          <p:cNvPr id="57" name="ZoneTexte 56"/>
          <p:cNvSpPr txBox="1"/>
          <p:nvPr/>
        </p:nvSpPr>
        <p:spPr>
          <a:xfrm rot="1265714">
            <a:off x="7156536" y="2214859"/>
            <a:ext cx="1402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Envois d’e-mails</a:t>
            </a:r>
            <a:endParaRPr lang="fr-FR" sz="1400" dirty="0"/>
          </a:p>
        </p:txBody>
      </p:sp>
      <p:sp>
        <p:nvSpPr>
          <p:cNvPr id="58" name="ZoneTexte 57"/>
          <p:cNvSpPr txBox="1"/>
          <p:nvPr/>
        </p:nvSpPr>
        <p:spPr>
          <a:xfrm rot="20343435">
            <a:off x="7016485" y="1329917"/>
            <a:ext cx="1402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Envois d’e-mails</a:t>
            </a:r>
            <a:endParaRPr lang="fr-FR" sz="1400" dirty="0"/>
          </a:p>
        </p:txBody>
      </p:sp>
      <p:sp>
        <p:nvSpPr>
          <p:cNvPr id="59" name="ZoneTexte 58"/>
          <p:cNvSpPr txBox="1"/>
          <p:nvPr/>
        </p:nvSpPr>
        <p:spPr>
          <a:xfrm>
            <a:off x="9895537" y="4407283"/>
            <a:ext cx="17459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Mosaïque </a:t>
            </a:r>
            <a:br>
              <a:rPr lang="fr-FR" dirty="0" smtClean="0"/>
            </a:br>
            <a:r>
              <a:rPr lang="fr-FR" dirty="0" smtClean="0"/>
              <a:t>à l’accueil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Mosaïque</a:t>
            </a:r>
            <a:br>
              <a:rPr lang="fr-FR" dirty="0" smtClean="0"/>
            </a:br>
            <a:r>
              <a:rPr lang="fr-FR" dirty="0" smtClean="0"/>
              <a:t>pour l’agent</a:t>
            </a:r>
            <a:br>
              <a:rPr lang="fr-FR" dirty="0" smtClean="0"/>
            </a:br>
            <a:r>
              <a:rPr lang="fr-FR" dirty="0" smtClean="0"/>
              <a:t>logé et </a:t>
            </a:r>
            <a:br>
              <a:rPr lang="fr-FR" dirty="0" smtClean="0"/>
            </a:br>
            <a:r>
              <a:rPr lang="fr-FR" dirty="0" smtClean="0"/>
              <a:t>visualisation </a:t>
            </a:r>
            <a:br>
              <a:rPr lang="fr-FR" dirty="0" smtClean="0"/>
            </a:br>
            <a:r>
              <a:rPr lang="fr-FR" dirty="0" smtClean="0"/>
              <a:t>des captures</a:t>
            </a:r>
          </a:p>
        </p:txBody>
      </p:sp>
      <p:cxnSp>
        <p:nvCxnSpPr>
          <p:cNvPr id="60" name="Connecteur droit 59"/>
          <p:cNvCxnSpPr/>
          <p:nvPr/>
        </p:nvCxnSpPr>
        <p:spPr>
          <a:xfrm flipH="1">
            <a:off x="2804251" y="2019300"/>
            <a:ext cx="5377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1637159" y="182933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Agent logé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98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 retenue</a:t>
            </a:r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1174320" y="2949419"/>
            <a:ext cx="32607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u="sng" dirty="0" smtClean="0"/>
              <a:t/>
            </a:r>
            <a:br>
              <a:rPr lang="fr-FR" u="sng" dirty="0" smtClean="0"/>
            </a:br>
            <a:endParaRPr lang="fr-FR" u="sng" dirty="0"/>
          </a:p>
          <a:p>
            <a:pPr algn="ctr"/>
            <a:r>
              <a:rPr lang="fr-FR" dirty="0" smtClean="0"/>
              <a:t>Solution libre avec </a:t>
            </a:r>
            <a:br>
              <a:rPr lang="fr-FR" dirty="0" smtClean="0"/>
            </a:br>
            <a:r>
              <a:rPr lang="fr-FR" dirty="0" smtClean="0"/>
              <a:t>communauté active</a:t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/>
              <a:t>U</a:t>
            </a:r>
            <a:r>
              <a:rPr lang="fr-FR" dirty="0" smtClean="0"/>
              <a:t>tilisable avec un très large </a:t>
            </a:r>
            <a:br>
              <a:rPr lang="fr-FR" dirty="0" smtClean="0"/>
            </a:br>
            <a:r>
              <a:rPr lang="fr-FR" dirty="0" smtClean="0"/>
              <a:t>panel de caméras IP</a:t>
            </a:r>
            <a:br>
              <a:rPr lang="fr-FR" dirty="0" smtClean="0"/>
            </a:br>
            <a:endParaRPr lang="fr-FR" dirty="0" smtClean="0"/>
          </a:p>
          <a:p>
            <a:pPr algn="ctr"/>
            <a:r>
              <a:rPr lang="fr-FR" dirty="0" smtClean="0"/>
              <a:t>Très puissant avec </a:t>
            </a:r>
            <a:br>
              <a:rPr lang="fr-FR" dirty="0" smtClean="0"/>
            </a:br>
            <a:r>
              <a:rPr lang="fr-FR" dirty="0" smtClean="0"/>
              <a:t>possibilité de plugins (</a:t>
            </a:r>
            <a:r>
              <a:rPr lang="fr-FR" dirty="0" err="1" smtClean="0"/>
              <a:t>Jeebox</a:t>
            </a:r>
            <a:r>
              <a:rPr lang="fr-FR" dirty="0" smtClean="0"/>
              <a:t>.,.)</a:t>
            </a:r>
          </a:p>
        </p:txBody>
      </p:sp>
      <p:grpSp>
        <p:nvGrpSpPr>
          <p:cNvPr id="86" name="Groupe 85"/>
          <p:cNvGrpSpPr/>
          <p:nvPr/>
        </p:nvGrpSpPr>
        <p:grpSpPr>
          <a:xfrm>
            <a:off x="4686300" y="2053033"/>
            <a:ext cx="6448425" cy="3952874"/>
            <a:chOff x="3286125" y="2635811"/>
            <a:chExt cx="6448425" cy="3952874"/>
          </a:xfrm>
        </p:grpSpPr>
        <p:sp>
          <p:nvSpPr>
            <p:cNvPr id="4" name="Rectangle 3"/>
            <p:cNvSpPr/>
            <p:nvPr/>
          </p:nvSpPr>
          <p:spPr>
            <a:xfrm>
              <a:off x="3286125" y="2635811"/>
              <a:ext cx="6448425" cy="3952874"/>
            </a:xfrm>
            <a:prstGeom prst="rect">
              <a:avLst/>
            </a:prstGeom>
            <a:noFill/>
            <a:ln w="444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386529" y="2727369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Réseau privé</a:t>
              </a:r>
              <a:endParaRPr lang="fr-FR" dirty="0"/>
            </a:p>
          </p:txBody>
        </p:sp>
        <p:cxnSp>
          <p:nvCxnSpPr>
            <p:cNvPr id="11" name="Connecteur droit 10"/>
            <p:cNvCxnSpPr>
              <a:stCxn id="6" idx="3"/>
            </p:cNvCxnSpPr>
            <p:nvPr/>
          </p:nvCxnSpPr>
          <p:spPr>
            <a:xfrm flipV="1">
              <a:off x="5589258" y="4028410"/>
              <a:ext cx="2392692" cy="12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52959" y="3930437"/>
              <a:ext cx="819930" cy="421823"/>
            </a:xfrm>
            <a:prstGeom prst="rect">
              <a:avLst/>
            </a:prstGeom>
          </p:spPr>
        </p:pic>
        <p:cxnSp>
          <p:nvCxnSpPr>
            <p:cNvPr id="39" name="Connecteur droit 38"/>
            <p:cNvCxnSpPr/>
            <p:nvPr/>
          </p:nvCxnSpPr>
          <p:spPr>
            <a:xfrm flipH="1">
              <a:off x="5343523" y="4414126"/>
              <a:ext cx="3452" cy="9097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4084308" y="3621748"/>
              <a:ext cx="1504950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Zoneminder</a:t>
              </a:r>
              <a:endParaRPr lang="fr-FR" dirty="0" smtClean="0"/>
            </a:p>
            <a:p>
              <a:pPr algn="ctr"/>
              <a:r>
                <a:rPr lang="fr-FR" dirty="0" smtClean="0"/>
                <a:t>+ stockage des captures</a:t>
              </a:r>
              <a:endParaRPr lang="fr-FR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74843" y="5606635"/>
              <a:ext cx="2350007" cy="755497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Mosaïque accueil</a:t>
              </a:r>
            </a:p>
            <a:p>
              <a:pPr algn="ctr"/>
              <a:r>
                <a:rPr lang="fr-FR" dirty="0" err="1" smtClean="0"/>
                <a:t>Raspberry</a:t>
              </a:r>
              <a:r>
                <a:rPr lang="fr-FR" dirty="0" smtClean="0"/>
                <a:t> PI</a:t>
              </a:r>
            </a:p>
            <a:p>
              <a:pPr algn="ctr"/>
              <a:r>
                <a:rPr lang="fr-FR" dirty="0" smtClean="0"/>
                <a:t>Firefox en mode kiosk</a:t>
              </a:r>
              <a:endParaRPr lang="fr-FR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495801" y="5319523"/>
              <a:ext cx="1304926" cy="8382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Ordinateur portable agent logé</a:t>
              </a:r>
              <a:endParaRPr lang="fr-FR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647515" y="3720470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Flux vidéo</a:t>
              </a:r>
              <a:endParaRPr lang="fr-FR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4592139" y="4998412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http://</a:t>
              </a:r>
              <a:endParaRPr lang="fr-FR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8591395" y="3956682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X4</a:t>
              </a:r>
              <a:endParaRPr lang="fr-FR" dirty="0"/>
            </a:p>
          </p:txBody>
        </p:sp>
        <p:cxnSp>
          <p:nvCxnSpPr>
            <p:cNvPr id="81" name="Connecteur droit 80"/>
            <p:cNvCxnSpPr/>
            <p:nvPr/>
          </p:nvCxnSpPr>
          <p:spPr>
            <a:xfrm>
              <a:off x="6864241" y="4043084"/>
              <a:ext cx="0" cy="15635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H="1">
              <a:off x="5589258" y="4028410"/>
              <a:ext cx="808258" cy="12911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9" name="Image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93" y="1775167"/>
            <a:ext cx="1304925" cy="14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Caméras IP</a:t>
            </a:r>
          </a:p>
          <a:p>
            <a:pPr lvl="1"/>
            <a:r>
              <a:rPr lang="fr-FR" dirty="0" smtClean="0"/>
              <a:t>IP statique</a:t>
            </a:r>
          </a:p>
          <a:p>
            <a:pPr lvl="1"/>
            <a:r>
              <a:rPr lang="fr-FR" dirty="0" smtClean="0"/>
              <a:t>Création d’un compte admin et un compte de consultation</a:t>
            </a:r>
          </a:p>
          <a:p>
            <a:pPr lvl="1"/>
            <a:r>
              <a:rPr lang="fr-FR" dirty="0" smtClean="0"/>
              <a:t>Toute sorte de notification désactivée</a:t>
            </a:r>
          </a:p>
          <a:p>
            <a:pPr lvl="1"/>
            <a:r>
              <a:rPr lang="fr-FR" dirty="0" smtClean="0"/>
              <a:t>Mode des profils vidéos : JPEG</a:t>
            </a:r>
          </a:p>
          <a:p>
            <a:pPr lvl="1"/>
            <a:r>
              <a:rPr lang="fr-FR" dirty="0" smtClean="0"/>
              <a:t>Commutation vision de nuit automatique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51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638301"/>
            <a:ext cx="9601200" cy="4791074"/>
          </a:xfrm>
        </p:spPr>
        <p:txBody>
          <a:bodyPr>
            <a:normAutofit/>
          </a:bodyPr>
          <a:lstStyle/>
          <a:p>
            <a:r>
              <a:rPr lang="fr-FR" dirty="0" smtClean="0"/>
              <a:t>Serveur </a:t>
            </a:r>
            <a:r>
              <a:rPr lang="fr-FR" dirty="0" err="1" smtClean="0"/>
              <a:t>Zoneminder</a:t>
            </a:r>
            <a:endParaRPr lang="fr-FR" dirty="0" smtClean="0"/>
          </a:p>
          <a:p>
            <a:pPr lvl="1"/>
            <a:r>
              <a:rPr lang="fr-FR" dirty="0" err="1" smtClean="0"/>
              <a:t>Core</a:t>
            </a:r>
            <a:r>
              <a:rPr lang="fr-FR" dirty="0" smtClean="0"/>
              <a:t> 2 duo – 2Go de RAM – Disque dur de 256Go</a:t>
            </a:r>
          </a:p>
          <a:p>
            <a:pPr lvl="1"/>
            <a:r>
              <a:rPr lang="fr-FR" dirty="0" smtClean="0"/>
              <a:t>Debian 8 64 bits -  Debian 9 étant mal supporté par </a:t>
            </a:r>
            <a:r>
              <a:rPr lang="fr-FR" dirty="0" err="1" smtClean="0"/>
              <a:t>Zoneminder</a:t>
            </a:r>
            <a:r>
              <a:rPr lang="fr-FR" dirty="0" smtClean="0"/>
              <a:t> à l’heure actuelle</a:t>
            </a:r>
          </a:p>
          <a:p>
            <a:pPr lvl="1"/>
            <a:r>
              <a:rPr lang="fr-FR" dirty="0" smtClean="0"/>
              <a:t>Procédure d’installation utilisée : </a:t>
            </a:r>
            <a:r>
              <a:rPr lang="fr-FR" dirty="0" smtClean="0">
                <a:hlinkClick r:id="rId2" tooltip="https://wiki.zoneminder.com/Debian_8_64-bit_with_Zoneminder_1.29.0_the_Easy_Way"/>
              </a:rPr>
              <a:t>https</a:t>
            </a:r>
            <a:r>
              <a:rPr lang="fr-FR" dirty="0">
                <a:hlinkClick r:id="rId2" tooltip="https://wiki.zoneminder.com/Debian_8_64-bit_with_Zoneminder_1.29.0_the_Easy_Way"/>
              </a:rPr>
              <a:t>://</a:t>
            </a:r>
            <a:r>
              <a:rPr lang="fr-FR" dirty="0" smtClean="0">
                <a:hlinkClick r:id="rId2" tooltip="https://wiki.zoneminder.com/Debian_8_64-bit_with_Zoneminder_1.29.0_the_Easy_Way"/>
              </a:rPr>
              <a:t>wiki.zoneminder.com/Debian_8_64-bit_with_Zoneminder_1.29.0_the_Easy_Way</a:t>
            </a:r>
            <a:endParaRPr lang="fr-FR" dirty="0" smtClean="0"/>
          </a:p>
          <a:p>
            <a:pPr lvl="1"/>
            <a:r>
              <a:rPr lang="fr-FR" dirty="0" smtClean="0"/>
              <a:t>Utilisateurs </a:t>
            </a:r>
            <a:r>
              <a:rPr lang="fr-FR" dirty="0" err="1" smtClean="0"/>
              <a:t>Zoneminder</a:t>
            </a:r>
            <a:r>
              <a:rPr lang="fr-FR" dirty="0" smtClean="0"/>
              <a:t> : « admin » et « </a:t>
            </a:r>
            <a:r>
              <a:rPr lang="fr-FR" dirty="0" err="1" smtClean="0"/>
              <a:t>camip</a:t>
            </a:r>
            <a:r>
              <a:rPr lang="fr-FR" dirty="0" smtClean="0"/>
              <a:t> » avec droits limités pour l’agent logé</a:t>
            </a:r>
          </a:p>
          <a:p>
            <a:pPr lvl="1"/>
            <a:r>
              <a:rPr lang="fr-FR" dirty="0" smtClean="0"/>
              <a:t>Se connecte aux caméras via le compte de consultation des caméras IP</a:t>
            </a:r>
            <a:br>
              <a:rPr lang="fr-FR" dirty="0" smtClean="0"/>
            </a:br>
            <a:r>
              <a:rPr lang="fr-FR" dirty="0" err="1" smtClean="0"/>
              <a:t>identifiant:motdepasse@IP</a:t>
            </a:r>
            <a:r>
              <a:rPr lang="fr-FR" dirty="0" smtClean="0"/>
              <a:t> en utilisant le flux vidéo 1280*760</a:t>
            </a:r>
          </a:p>
          <a:p>
            <a:pPr lvl="1"/>
            <a:r>
              <a:rPr lang="fr-FR" dirty="0" smtClean="0"/>
              <a:t>S’active et se désactive via </a:t>
            </a:r>
            <a:r>
              <a:rPr lang="fr-FR" dirty="0" err="1" smtClean="0"/>
              <a:t>cron</a:t>
            </a:r>
            <a:r>
              <a:rPr lang="fr-FR" dirty="0" smtClean="0"/>
              <a:t> aux heures </a:t>
            </a:r>
            <a:r>
              <a:rPr lang="fr-FR" dirty="0"/>
              <a:t>indiquées : </a:t>
            </a: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forums.zoneminder.com/viewtopic.php?t=5815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Efface les captures lorsque la partition atteint 85% d’utilisation</a:t>
            </a:r>
          </a:p>
        </p:txBody>
      </p:sp>
    </p:spTree>
    <p:extLst>
      <p:ext uri="{BB962C8B-B14F-4D97-AF65-F5344CB8AC3E}">
        <p14:creationId xmlns:p14="http://schemas.microsoft.com/office/powerpoint/2010/main" val="31221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676400"/>
            <a:ext cx="8772525" cy="1627002"/>
          </a:xfrm>
        </p:spPr>
        <p:txBody>
          <a:bodyPr/>
          <a:lstStyle/>
          <a:p>
            <a:r>
              <a:rPr lang="fr-FR" dirty="0" smtClean="0"/>
              <a:t>Mosaïque</a:t>
            </a:r>
          </a:p>
          <a:p>
            <a:pPr lvl="1"/>
            <a:r>
              <a:rPr lang="fr-FR" dirty="0" smtClean="0"/>
              <a:t>Page HTML</a:t>
            </a:r>
          </a:p>
          <a:p>
            <a:pPr lvl="2"/>
            <a:r>
              <a:rPr lang="fr-FR" dirty="0" smtClean="0"/>
              <a:t>4 </a:t>
            </a:r>
            <a:r>
              <a:rPr lang="fr-FR" dirty="0" err="1" smtClean="0"/>
              <a:t>iframes</a:t>
            </a:r>
            <a:r>
              <a:rPr lang="fr-FR" dirty="0"/>
              <a:t> </a:t>
            </a:r>
            <a:r>
              <a:rPr lang="fr-FR" dirty="0" smtClean="0"/>
              <a:t>qui reçoit les flux vidéo en 640x480 de chaque caméra</a:t>
            </a:r>
          </a:p>
          <a:p>
            <a:pPr lvl="2"/>
            <a:r>
              <a:rPr lang="fr-FR" dirty="0" smtClean="0"/>
              <a:t>Si on clique sur une des </a:t>
            </a:r>
            <a:r>
              <a:rPr lang="fr-FR" dirty="0" err="1" smtClean="0"/>
              <a:t>iframes</a:t>
            </a:r>
            <a:r>
              <a:rPr lang="fr-FR" dirty="0" smtClean="0"/>
              <a:t>, on va sur le flux 1280x870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76776" y="3600450"/>
            <a:ext cx="4619624" cy="2857500"/>
          </a:xfrm>
          <a:prstGeom prst="rect">
            <a:avLst/>
          </a:prstGeom>
          <a:noFill/>
          <a:ln w="444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019676" y="3781425"/>
            <a:ext cx="1828799" cy="1063255"/>
          </a:xfrm>
          <a:prstGeom prst="rect">
            <a:avLst/>
          </a:prstGeom>
          <a:noFill/>
          <a:ln w="444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38989" y="3781425"/>
            <a:ext cx="1828799" cy="1063255"/>
          </a:xfrm>
          <a:prstGeom prst="rect">
            <a:avLst/>
          </a:prstGeom>
          <a:noFill/>
          <a:ln w="444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19675" y="5097647"/>
            <a:ext cx="1828799" cy="1063255"/>
          </a:xfrm>
          <a:prstGeom prst="rect">
            <a:avLst/>
          </a:prstGeom>
          <a:noFill/>
          <a:ln w="444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58037" y="5110717"/>
            <a:ext cx="1828799" cy="1063255"/>
          </a:xfrm>
          <a:prstGeom prst="rect">
            <a:avLst/>
          </a:prstGeom>
          <a:noFill/>
          <a:ln w="444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65649" y="4136694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Caméra 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484963" y="4136694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Caméra 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65649" y="544091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Caméra 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484963" y="545767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Caméra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9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Installation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095499"/>
            <a:ext cx="9601200" cy="433387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Ordinateur portable agent logé</a:t>
            </a:r>
          </a:p>
          <a:p>
            <a:pPr lvl="1"/>
            <a:r>
              <a:rPr lang="fr-FR" dirty="0" smtClean="0"/>
              <a:t>Ubuntu Desktop 16.4 LTS</a:t>
            </a:r>
          </a:p>
          <a:p>
            <a:pPr lvl="1"/>
            <a:r>
              <a:rPr lang="fr-FR" dirty="0"/>
              <a:t>Chiffré</a:t>
            </a:r>
            <a:endParaRPr lang="fr-FR" dirty="0" smtClean="0"/>
          </a:p>
          <a:p>
            <a:pPr lvl="1"/>
            <a:r>
              <a:rPr lang="fr-FR" dirty="0" smtClean="0"/>
              <a:t>Lien vers Firefox au milieu du bureau, tout le reste est caché</a:t>
            </a:r>
          </a:p>
          <a:p>
            <a:pPr lvl="2"/>
            <a:r>
              <a:rPr lang="fr-FR" dirty="0" smtClean="0"/>
              <a:t>Raccourcis vers </a:t>
            </a:r>
            <a:r>
              <a:rPr lang="fr-FR" dirty="0" err="1" smtClean="0"/>
              <a:t>zoneminder</a:t>
            </a:r>
            <a:r>
              <a:rPr lang="fr-FR" dirty="0" smtClean="0"/>
              <a:t> + mosaïque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Mosaïque Accueil</a:t>
            </a:r>
          </a:p>
          <a:p>
            <a:pPr lvl="1"/>
            <a:r>
              <a:rPr lang="fr-FR" dirty="0" err="1" smtClean="0"/>
              <a:t>Raspberry</a:t>
            </a:r>
            <a:r>
              <a:rPr lang="fr-FR" dirty="0" smtClean="0"/>
              <a:t> Pi 3 (test avec </a:t>
            </a:r>
            <a:r>
              <a:rPr lang="fr-FR" dirty="0" err="1" smtClean="0"/>
              <a:t>Raspberry</a:t>
            </a:r>
            <a:r>
              <a:rPr lang="fr-FR" dirty="0" smtClean="0"/>
              <a:t> Pi 2 non concluant)</a:t>
            </a:r>
          </a:p>
          <a:p>
            <a:pPr lvl="2"/>
            <a:r>
              <a:rPr lang="fr-FR" dirty="0" err="1" smtClean="0"/>
              <a:t>Raspbian</a:t>
            </a:r>
            <a:r>
              <a:rPr lang="fr-FR" dirty="0" smtClean="0"/>
              <a:t> Desktop</a:t>
            </a:r>
          </a:p>
          <a:p>
            <a:pPr lvl="2"/>
            <a:r>
              <a:rPr lang="fr-FR" dirty="0"/>
              <a:t>C</a:t>
            </a:r>
            <a:r>
              <a:rPr lang="fr-FR" dirty="0" smtClean="0"/>
              <a:t>arte SD - 8Go</a:t>
            </a:r>
          </a:p>
          <a:p>
            <a:pPr lvl="2"/>
            <a:r>
              <a:rPr lang="fr-FR" dirty="0" smtClean="0"/>
              <a:t>Mode kiosk avec </a:t>
            </a:r>
            <a:r>
              <a:rPr lang="fr-FR" dirty="0" err="1" smtClean="0"/>
              <a:t>firefox</a:t>
            </a:r>
            <a:r>
              <a:rPr lang="fr-FR" dirty="0" smtClean="0"/>
              <a:t>, démarrage automatique au boot </a:t>
            </a:r>
            <a:r>
              <a:rPr lang="fr-FR" dirty="0"/>
              <a:t>du système </a:t>
            </a:r>
            <a:br>
              <a:rPr lang="fr-FR" dirty="0"/>
            </a:b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www.raspberrypi.org/forums/viewtopic.php?t=65607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Seule une souris est installée pour naviguer dans la mosaïque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091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</a:t>
            </a:r>
            <a:r>
              <a:rPr lang="fr-FR" dirty="0" err="1" smtClean="0"/>
              <a:t>Zoneminder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29928"/>
            <a:ext cx="8448675" cy="52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TM10001105[[fn=Rogner]]</Template>
  <TotalTime>1286</TotalTime>
  <Words>257</Words>
  <Application>Microsoft Office PowerPoint</Application>
  <PresentationFormat>Grand écran</PresentationFormat>
  <Paragraphs>90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Système de vidéosurveillance</vt:lpstr>
      <vt:lpstr>Sommaire</vt:lpstr>
      <vt:lpstr>Contexte</vt:lpstr>
      <vt:lpstr>Solution retenue</vt:lpstr>
      <vt:lpstr>Installation </vt:lpstr>
      <vt:lpstr>Installation </vt:lpstr>
      <vt:lpstr>Installation</vt:lpstr>
      <vt:lpstr>Installation</vt:lpstr>
      <vt:lpstr>Interface Zoneminder</vt:lpstr>
      <vt:lpstr>Interface Zoneminder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de vidéosurveillance</dc:title>
  <dc:creator>admin</dc:creator>
  <cp:lastModifiedBy>admin</cp:lastModifiedBy>
  <cp:revision>26</cp:revision>
  <dcterms:created xsi:type="dcterms:W3CDTF">2017-11-15T13:19:34Z</dcterms:created>
  <dcterms:modified xsi:type="dcterms:W3CDTF">2017-11-16T10:46:31Z</dcterms:modified>
</cp:coreProperties>
</file>